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76" r:id="rId3"/>
    <p:sldId id="280" r:id="rId4"/>
    <p:sldId id="281" r:id="rId5"/>
    <p:sldId id="283" r:id="rId6"/>
    <p:sldId id="259" r:id="rId7"/>
    <p:sldId id="282" r:id="rId8"/>
    <p:sldId id="260" r:id="rId9"/>
    <p:sldId id="258" r:id="rId10"/>
    <p:sldId id="263" r:id="rId11"/>
    <p:sldId id="284" r:id="rId12"/>
    <p:sldId id="262" r:id="rId13"/>
    <p:sldId id="265" r:id="rId14"/>
    <p:sldId id="266" r:id="rId15"/>
    <p:sldId id="267" r:id="rId16"/>
    <p:sldId id="279" r:id="rId17"/>
    <p:sldId id="274" r:id="rId18"/>
    <p:sldId id="28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C46FF"/>
    <a:srgbClr val="172B62"/>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81" d="100"/>
          <a:sy n="81" d="100"/>
        </p:scale>
        <p:origin x="-1792"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paperBackingColor.jpg"/>
          <p:cNvPicPr>
            <a:picLocks noChangeAspect="1"/>
          </p:cNvPicPr>
          <p:nvPr/>
        </p:nvPicPr>
        <p:blipFill>
          <a:blip r:embed="rId2"/>
          <a:srcRect l="469" t="13915"/>
          <a:stretch>
            <a:fillRect/>
          </a:stretch>
        </p:blipFill>
        <p:spPr>
          <a:xfrm>
            <a:off x="1613903" y="699248"/>
            <a:ext cx="5916194" cy="3837694"/>
          </a:xfrm>
          <a:prstGeom prst="rect">
            <a:avLst/>
          </a:prstGeom>
          <a:solidFill>
            <a:srgbClr val="FFFFFF">
              <a:shade val="85000"/>
            </a:srgbClr>
          </a:solidFill>
          <a:ln w="22225" cap="sq">
            <a:solidFill>
              <a:srgbClr val="FDFDFD"/>
            </a:solidFill>
            <a:miter lim="800000"/>
          </a:ln>
          <a:effectLst>
            <a:outerShdw blurRad="57150" dist="37500" dir="7560000" sy="98000" kx="80000" ky="63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pic>
      <p:sp>
        <p:nvSpPr>
          <p:cNvPr id="4" name="Date Placeholder 3"/>
          <p:cNvSpPr>
            <a:spLocks noGrp="1"/>
          </p:cNvSpPr>
          <p:nvPr>
            <p:ph type="dt" sz="half" idx="10"/>
          </p:nvPr>
        </p:nvSpPr>
        <p:spPr/>
        <p:txBody>
          <a:bodyPr/>
          <a:lstStyle/>
          <a:p>
            <a:fld id="{A6BE1EF4-31ED-45C2-AC47-F2718A41336B}" type="datetimeFigureOut">
              <a:rPr lang="en-US" smtClean="0"/>
              <a:t>3/15/21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EACD6-A525-4B49-8009-7F09B4461B46}" type="slidenum">
              <a:rPr lang="en-US" smtClean="0"/>
              <a:t>‹#›</a:t>
            </a:fld>
            <a:endParaRPr lang="en-US"/>
          </a:p>
        </p:txBody>
      </p:sp>
      <p:sp>
        <p:nvSpPr>
          <p:cNvPr id="2" name="Title 1"/>
          <p:cNvSpPr>
            <a:spLocks noGrp="1"/>
          </p:cNvSpPr>
          <p:nvPr>
            <p:ph type="ctrTitle"/>
          </p:nvPr>
        </p:nvSpPr>
        <p:spPr>
          <a:xfrm>
            <a:off x="1709569" y="1143000"/>
            <a:ext cx="5724862" cy="1846961"/>
          </a:xfrm>
        </p:spPr>
        <p:txBody>
          <a:bodyPr vert="horz" lIns="91440" tIns="45720" rIns="91440" bIns="45720" rtlCol="0" anchor="b" anchorCtr="0">
            <a:noAutofit/>
          </a:bodyPr>
          <a:lstStyle>
            <a:lvl1pPr algn="ctr" defTabSz="914400" rtl="0" eaLnBrk="1" latinLnBrk="0" hangingPunct="1">
              <a:spcBef>
                <a:spcPct val="0"/>
              </a:spcBef>
              <a:buNone/>
              <a:defRPr sz="6000" kern="1200">
                <a:solidFill>
                  <a:schemeClr val="bg2">
                    <a:lumMod val="75000"/>
                  </a:schemeClr>
                </a:solidFill>
                <a:effectLst>
                  <a:outerShdw blurRad="50800" dist="38100" dir="2700000" algn="t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709569" y="2994212"/>
            <a:ext cx="5724862" cy="1007200"/>
          </a:xfrm>
        </p:spPr>
        <p:txBody>
          <a:bodyPr vert="horz" lIns="91440" tIns="45720" rIns="91440" bIns="45720" rtlCol="0">
            <a:normAutofit/>
          </a:bodyPr>
          <a:lstStyle>
            <a:lvl1pPr marL="0" indent="0" algn="ctr" defTabSz="914400" rtl="0" eaLnBrk="1" latinLnBrk="0" hangingPunct="1">
              <a:spcBef>
                <a:spcPts val="0"/>
              </a:spcBef>
              <a:buSzPct val="90000"/>
              <a:buFont typeface="Wingdings" pitchFamily="2" charset="2"/>
              <a:buNone/>
              <a:defRPr sz="2000" kern="1200">
                <a:solidFill>
                  <a:schemeClr val="bg2">
                    <a:lumMod val="75000"/>
                  </a:schemeClr>
                </a:solidFill>
                <a:effectLst>
                  <a:outerShdw blurRad="50800" dist="38100" dir="2700000" algn="tl"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6BE1EF4-31ED-45C2-AC47-F2718A41336B}" type="datetimeFigureOut">
              <a:rPr lang="en-US" smtClean="0"/>
              <a:t>3/15/21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BE1EF4-31ED-45C2-AC47-F2718A41336B}" type="datetimeFigureOut">
              <a:rPr lang="en-US" smtClean="0"/>
              <a:t>3/15/21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0363" y="1143000"/>
            <a:ext cx="3807662" cy="1341344"/>
          </a:xfrm>
        </p:spPr>
        <p:txBody>
          <a:bodyPr anchor="b"/>
          <a:lstStyle>
            <a:lvl1pPr algn="ctr">
              <a:defRPr sz="4400" b="0"/>
            </a:lvl1pPr>
          </a:lstStyle>
          <a:p>
            <a:r>
              <a:rPr lang="en-US" smtClean="0"/>
              <a:t>Click to edit Master title style</a:t>
            </a:r>
            <a:endParaRPr/>
          </a:p>
        </p:txBody>
      </p:sp>
      <p:sp>
        <p:nvSpPr>
          <p:cNvPr id="3" name="Content Placeholder 2"/>
          <p:cNvSpPr>
            <a:spLocks noGrp="1"/>
          </p:cNvSpPr>
          <p:nvPr>
            <p:ph idx="1"/>
          </p:nvPr>
        </p:nvSpPr>
        <p:spPr>
          <a:xfrm>
            <a:off x="4648199" y="605118"/>
            <a:ext cx="3776472" cy="5565495"/>
          </a:xfrm>
        </p:spPr>
        <p:txBody>
          <a:bodyPr>
            <a:normAutofit/>
          </a:bodyPr>
          <a:lstStyle>
            <a:lvl1pPr>
              <a:defRPr sz="2400"/>
            </a:lvl1pPr>
            <a:lvl2pPr>
              <a:defRPr sz="2200"/>
            </a:lvl2pPr>
            <a:lvl3pPr>
              <a:defRPr sz="20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10363" y="2618815"/>
            <a:ext cx="3807662" cy="3133164"/>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BE1EF4-31ED-45C2-AC47-F2718A41336B}" type="datetimeFigureOut">
              <a:rPr lang="en-US" smtClean="0"/>
              <a:t>3/15/21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6BE1EF4-31ED-45C2-AC47-F2718A41336B}" type="datetimeFigureOut">
              <a:rPr lang="en-US" smtClean="0"/>
              <a:t>3/15/21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pic>
        <p:nvPicPr>
          <p:cNvPr id="10" name="Picture 9" descr="pictureCaptionBacking.png"/>
          <p:cNvPicPr>
            <a:picLocks noChangeAspect="1"/>
          </p:cNvPicPr>
          <p:nvPr/>
        </p:nvPicPr>
        <p:blipFill>
          <a:blip r:embed="rId2"/>
          <a:srcRect l="52272" t="8889" r="5152" b="16566"/>
          <a:stretch>
            <a:fillRect/>
          </a:stretch>
        </p:blipFill>
        <p:spPr>
          <a:xfrm>
            <a:off x="4594412" y="663388"/>
            <a:ext cx="3893127" cy="5112327"/>
          </a:xfrm>
          <a:prstGeom prst="rect">
            <a:avLst/>
          </a:prstGeom>
        </p:spPr>
      </p:pic>
      <p:sp>
        <p:nvSpPr>
          <p:cNvPr id="11" name="Title 1"/>
          <p:cNvSpPr>
            <a:spLocks noGrp="1"/>
          </p:cNvSpPr>
          <p:nvPr>
            <p:ph type="title"/>
          </p:nvPr>
        </p:nvSpPr>
        <p:spPr>
          <a:xfrm>
            <a:off x="725487" y="1143000"/>
            <a:ext cx="3792537" cy="1341344"/>
          </a:xfrm>
        </p:spPr>
        <p:txBody>
          <a:bodyPr anchor="b"/>
          <a:lstStyle>
            <a:lvl1pPr algn="ctr">
              <a:defRPr sz="4400" b="0"/>
            </a:lvl1pPr>
          </a:lstStyle>
          <a:p>
            <a:r>
              <a:rPr lang="en-US" smtClean="0"/>
              <a:t>Click to edit Master title style</a:t>
            </a:r>
            <a:endParaRPr/>
          </a:p>
        </p:txBody>
      </p:sp>
      <p:sp>
        <p:nvSpPr>
          <p:cNvPr id="12" name="Text Placeholder 3"/>
          <p:cNvSpPr>
            <a:spLocks noGrp="1"/>
          </p:cNvSpPr>
          <p:nvPr>
            <p:ph type="body" sz="half" idx="2"/>
          </p:nvPr>
        </p:nvSpPr>
        <p:spPr>
          <a:xfrm>
            <a:off x="725487" y="2618815"/>
            <a:ext cx="3792537" cy="3133164"/>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2"/>
          <p:cNvSpPr>
            <a:spLocks noGrp="1"/>
          </p:cNvSpPr>
          <p:nvPr>
            <p:ph type="pic" idx="1"/>
          </p:nvPr>
        </p:nvSpPr>
        <p:spPr>
          <a:xfrm>
            <a:off x="4829938" y="864971"/>
            <a:ext cx="3422075" cy="47091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725487" y="462896"/>
            <a:ext cx="7718425" cy="828021"/>
          </a:xfrm>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725489" y="1598613"/>
            <a:ext cx="7718424" cy="45720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6BE1EF4-31ED-45C2-AC47-F2718A41336B}" type="datetimeFigureOut">
              <a:rPr lang="en-US" smtClean="0"/>
              <a:t>3/15/21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685801"/>
            <a:ext cx="1066800" cy="54848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25488" y="685757"/>
            <a:ext cx="6437312" cy="5482221"/>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6BE1EF4-31ED-45C2-AC47-F2718A41336B}" type="datetimeFigureOut">
              <a:rPr lang="en-US" smtClean="0"/>
              <a:t>3/15/21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6BE1EF4-31ED-45C2-AC47-F2718A41336B}" type="datetimeFigureOut">
              <a:rPr lang="en-US" smtClean="0"/>
              <a:t>3/15/21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pic>
        <p:nvPicPr>
          <p:cNvPr id="12" name="Picture 11" descr="titlePhotoBacking-r.png"/>
          <p:cNvPicPr>
            <a:picLocks noChangeAspect="1"/>
          </p:cNvPicPr>
          <p:nvPr/>
        </p:nvPicPr>
        <p:blipFill>
          <a:blip r:embed="rId2"/>
          <a:srcRect l="17353" t="9412" r="17500" b="32353"/>
          <a:stretch>
            <a:fillRect/>
          </a:stretch>
        </p:blipFill>
        <p:spPr>
          <a:xfrm>
            <a:off x="1586753" y="645459"/>
            <a:ext cx="5957047" cy="3993776"/>
          </a:xfrm>
          <a:prstGeom prst="rect">
            <a:avLst/>
          </a:prstGeom>
        </p:spPr>
      </p:pic>
      <p:sp>
        <p:nvSpPr>
          <p:cNvPr id="4" name="Date Placeholder 3"/>
          <p:cNvSpPr>
            <a:spLocks noGrp="1"/>
          </p:cNvSpPr>
          <p:nvPr>
            <p:ph type="dt" sz="half" idx="10"/>
          </p:nvPr>
        </p:nvSpPr>
        <p:spPr>
          <a:xfrm>
            <a:off x="457200" y="6324600"/>
            <a:ext cx="2133600" cy="273050"/>
          </a:xfrm>
        </p:spPr>
        <p:txBody>
          <a:bodyPr/>
          <a:lstStyle>
            <a:lvl1pPr>
              <a:defRPr sz="1400">
                <a:solidFill>
                  <a:schemeClr val="tx2">
                    <a:lumMod val="75000"/>
                  </a:schemeClr>
                </a:solidFill>
              </a:defRPr>
            </a:lvl1pPr>
          </a:lstStyle>
          <a:p>
            <a:fld id="{A6BE1EF4-31ED-45C2-AC47-F2718A41336B}" type="datetimeFigureOut">
              <a:rPr lang="en-US" smtClean="0"/>
              <a:t>3/15/21</a:t>
            </a:fld>
            <a:endParaRPr lang="en-US"/>
          </a:p>
        </p:txBody>
      </p:sp>
      <p:sp>
        <p:nvSpPr>
          <p:cNvPr id="5" name="Footer Placeholder 4"/>
          <p:cNvSpPr>
            <a:spLocks noGrp="1"/>
          </p:cNvSpPr>
          <p:nvPr>
            <p:ph type="ftr" sz="quarter" idx="11"/>
          </p:nvPr>
        </p:nvSpPr>
        <p:spPr>
          <a:xfrm>
            <a:off x="3124200" y="6324600"/>
            <a:ext cx="2895600" cy="273050"/>
          </a:xfrm>
        </p:spPr>
        <p:txBody>
          <a:bodyPr/>
          <a:lstStyle>
            <a:lvl1pPr>
              <a:defRPr sz="1400">
                <a:solidFill>
                  <a:schemeClr val="tx2">
                    <a:lumMod val="75000"/>
                  </a:schemeClr>
                </a:solidFill>
              </a:defRPr>
            </a:lvl1pPr>
          </a:lstStyle>
          <a:p>
            <a:endParaRPr lang="en-US"/>
          </a:p>
        </p:txBody>
      </p:sp>
      <p:sp>
        <p:nvSpPr>
          <p:cNvPr id="6" name="Slide Number Placeholder 5"/>
          <p:cNvSpPr>
            <a:spLocks noGrp="1"/>
          </p:cNvSpPr>
          <p:nvPr>
            <p:ph type="sldNum" sz="quarter" idx="12"/>
          </p:nvPr>
        </p:nvSpPr>
        <p:spPr>
          <a:xfrm>
            <a:off x="6553200" y="6324600"/>
            <a:ext cx="2133600" cy="273050"/>
          </a:xfrm>
        </p:spPr>
        <p:txBody>
          <a:bodyPr/>
          <a:lstStyle>
            <a:lvl1pPr>
              <a:defRPr sz="1400">
                <a:solidFill>
                  <a:schemeClr val="tx2">
                    <a:lumMod val="75000"/>
                  </a:schemeClr>
                </a:solidFill>
              </a:defRPr>
            </a:lvl1pPr>
          </a:lstStyle>
          <a:p>
            <a:fld id="{B51EACD6-A525-4B49-8009-7F09B4461B46}" type="slidenum">
              <a:rPr lang="en-US" smtClean="0"/>
              <a:t>‹#›</a:t>
            </a:fld>
            <a:endParaRPr lang="en-US"/>
          </a:p>
        </p:txBody>
      </p:sp>
      <p:sp>
        <p:nvSpPr>
          <p:cNvPr id="2" name="Title 1"/>
          <p:cNvSpPr>
            <a:spLocks noGrp="1"/>
          </p:cNvSpPr>
          <p:nvPr>
            <p:ph type="ctrTitle"/>
          </p:nvPr>
        </p:nvSpPr>
        <p:spPr>
          <a:xfrm>
            <a:off x="524435" y="4953000"/>
            <a:ext cx="8095130" cy="857250"/>
          </a:xfrm>
        </p:spPr>
        <p:txBody>
          <a:bodyPr anchor="b" anchorCtr="0">
            <a:noAutofit/>
          </a:bodyPr>
          <a:lstStyle>
            <a:lvl1pPr>
              <a:defRPr sz="5400">
                <a:solidFill>
                  <a:schemeClr val="tx2"/>
                </a:solidFill>
                <a:effectLst>
                  <a:outerShdw blurRad="50800" dist="38100" dir="2700000" algn="tl" rotWithShape="0">
                    <a:prstClr val="black">
                      <a:alpha val="40000"/>
                    </a:prstClr>
                  </a:outerShdw>
                </a:effectLst>
              </a:defRPr>
            </a:lvl1pPr>
          </a:lstStyle>
          <a:p>
            <a:r>
              <a:rPr lang="en-US" smtClean="0"/>
              <a:t>Click to edit Master title style</a:t>
            </a:r>
            <a:endParaRPr/>
          </a:p>
        </p:txBody>
      </p:sp>
      <p:sp>
        <p:nvSpPr>
          <p:cNvPr id="3" name="Subtitle 2"/>
          <p:cNvSpPr>
            <a:spLocks noGrp="1"/>
          </p:cNvSpPr>
          <p:nvPr>
            <p:ph type="subTitle" idx="1"/>
          </p:nvPr>
        </p:nvSpPr>
        <p:spPr>
          <a:xfrm>
            <a:off x="524435" y="5791200"/>
            <a:ext cx="8095130" cy="507200"/>
          </a:xfrm>
        </p:spPr>
        <p:txBody>
          <a:bodyPr>
            <a:normAutofit/>
          </a:bodyPr>
          <a:lstStyle>
            <a:lvl1pPr marL="0" indent="0" algn="ctr">
              <a:spcBef>
                <a:spcPts val="0"/>
              </a:spcBef>
              <a:buNone/>
              <a:defRPr sz="1800">
                <a:solidFill>
                  <a:schemeClr val="tx2"/>
                </a:solidFill>
                <a:effectLst>
                  <a:outerShdw blurRad="50800" dist="38100" dir="2700000" algn="tl"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1" name="Picture Placeholder 10"/>
          <p:cNvSpPr>
            <a:spLocks noGrp="1"/>
          </p:cNvSpPr>
          <p:nvPr>
            <p:ph type="pic" sz="quarter" idx="13"/>
          </p:nvPr>
        </p:nvSpPr>
        <p:spPr>
          <a:xfrm>
            <a:off x="1764792" y="804672"/>
            <a:ext cx="5638800" cy="3657600"/>
          </a:xfrm>
        </p:spPr>
        <p:txBody>
          <a:bodyPr/>
          <a:lstStyle>
            <a:lvl1pPr>
              <a:buNone/>
              <a:defRPr>
                <a:solidFill>
                  <a:schemeClr val="bg2"/>
                </a:solidFill>
              </a:defRPr>
            </a:lvl1pPr>
          </a:lstStyle>
          <a:p>
            <a:r>
              <a:rPr lang="en-US" smtClean="0"/>
              <a:t>Drag picture to placeholder or click icon to add</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0818" y="2514600"/>
            <a:ext cx="8162365" cy="914400"/>
          </a:xfrm>
        </p:spPr>
        <p:txBody>
          <a:bodyPr anchor="b" anchorCtr="0"/>
          <a:lstStyle>
            <a:lvl1pPr algn="ctr">
              <a:defRPr sz="5400" b="0" cap="none" baseline="0">
                <a:solidFill>
                  <a:schemeClr val="tx2"/>
                </a:solidFill>
                <a:effectLst>
                  <a:outerShdw blurRad="50800" dist="38100" dir="2700000" algn="tl" rotWithShape="0">
                    <a:prstClr val="black">
                      <a:alpha val="40000"/>
                    </a:prstClr>
                  </a:outerShdw>
                </a:effectLst>
              </a:defRPr>
            </a:lvl1pPr>
          </a:lstStyle>
          <a:p>
            <a:r>
              <a:rPr lang="en-US" smtClean="0"/>
              <a:t>Click to edit Master title style</a:t>
            </a:r>
            <a:endParaRPr/>
          </a:p>
        </p:txBody>
      </p:sp>
      <p:sp>
        <p:nvSpPr>
          <p:cNvPr id="3" name="Text Placeholder 2"/>
          <p:cNvSpPr>
            <a:spLocks noGrp="1"/>
          </p:cNvSpPr>
          <p:nvPr>
            <p:ph type="body" idx="1"/>
          </p:nvPr>
        </p:nvSpPr>
        <p:spPr>
          <a:xfrm>
            <a:off x="490818" y="3429000"/>
            <a:ext cx="8162365" cy="701000"/>
          </a:xfrm>
        </p:spPr>
        <p:txBody>
          <a:bodyPr anchor="t" anchorCtr="0">
            <a:normAutofit/>
          </a:bodyPr>
          <a:lstStyle>
            <a:lvl1pPr marL="0" indent="0" algn="ctr">
              <a:spcBef>
                <a:spcPts val="0"/>
              </a:spcBef>
              <a:buNone/>
              <a:defRPr sz="1800">
                <a:solidFill>
                  <a:schemeClr val="tx2"/>
                </a:solidFill>
                <a:effectLst>
                  <a:outerShdw blurRad="50800" dist="38100" dir="2700000" algn="tl" rotWithShape="0">
                    <a:prstClr val="black">
                      <a:alpha val="40000"/>
                    </a:prstClr>
                  </a:outerShdw>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vert="horz" lIns="91440" tIns="45720" rIns="91440" bIns="45720" rtlCol="0" anchor="ctr"/>
          <a:lstStyle>
            <a:lvl1pPr marL="0" algn="l" defTabSz="914400" rtl="0" eaLnBrk="1" latinLnBrk="0" hangingPunct="1">
              <a:defRPr sz="1400" kern="1200">
                <a:solidFill>
                  <a:schemeClr val="tx2">
                    <a:lumMod val="75000"/>
                  </a:schemeClr>
                </a:solidFill>
                <a:latin typeface="+mn-lt"/>
                <a:ea typeface="+mn-ea"/>
                <a:cs typeface="+mn-cs"/>
              </a:defRPr>
            </a:lvl1pPr>
          </a:lstStyle>
          <a:p>
            <a:fld id="{A6BE1EF4-31ED-45C2-AC47-F2718A41336B}" type="datetimeFigureOut">
              <a:rPr lang="en-US" smtClean="0"/>
              <a:t>3/15/21</a:t>
            </a:fld>
            <a:endParaRPr lang="en-US"/>
          </a:p>
        </p:txBody>
      </p:sp>
      <p:sp>
        <p:nvSpPr>
          <p:cNvPr id="5" name="Footer Placeholder 4"/>
          <p:cNvSpPr>
            <a:spLocks noGrp="1"/>
          </p:cNvSpPr>
          <p:nvPr>
            <p:ph type="ftr" sz="quarter" idx="11"/>
          </p:nvPr>
        </p:nvSpPr>
        <p:spPr/>
        <p:txBody>
          <a:bodyPr vert="horz" lIns="91440" tIns="45720" rIns="91440" bIns="45720" rtlCol="0" anchor="ctr"/>
          <a:lstStyle>
            <a:lvl1pPr marL="0" algn="ctr" defTabSz="914400" rtl="0" eaLnBrk="1" latinLnBrk="0" hangingPunct="1">
              <a:defRPr sz="1400" kern="1200">
                <a:solidFill>
                  <a:schemeClr val="tx2">
                    <a:lumMod val="75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p:txBody>
          <a:bodyPr vert="horz" lIns="91440" tIns="45720" rIns="91440" bIns="45720" rtlCol="0" anchor="ctr"/>
          <a:lstStyle>
            <a:lvl1pPr marL="0" algn="r" defTabSz="914400" rtl="0" eaLnBrk="1" latinLnBrk="0" hangingPunct="1">
              <a:defRPr sz="1400" kern="1200">
                <a:solidFill>
                  <a:schemeClr val="tx2">
                    <a:lumMod val="75000"/>
                  </a:schemeClr>
                </a:solidFill>
                <a:latin typeface="+mn-lt"/>
                <a:ea typeface="+mn-ea"/>
                <a:cs typeface="+mn-cs"/>
              </a:defRPr>
            </a:lvl1pPr>
          </a:lstStyle>
          <a:p>
            <a:fld id="{B51EACD6-A525-4B49-8009-7F09B4461B4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239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482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6BE1EF4-31ED-45C2-AC47-F2718A41336B}" type="datetimeFigureOut">
              <a:rPr lang="en-US" smtClean="0"/>
              <a:t>3/15/21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23900" y="1598613"/>
            <a:ext cx="3773488" cy="427877"/>
          </a:xfrm>
        </p:spPr>
        <p:txBody>
          <a:bodyPr anchor="b">
            <a:normAutofit/>
          </a:bodyPr>
          <a:lstStyle>
            <a:lvl1pPr marL="0" indent="0" algn="ctr">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23900" y="2174875"/>
            <a:ext cx="3773488" cy="3997325"/>
          </a:xfrm>
        </p:spPr>
        <p:txBody>
          <a:bodyPr/>
          <a:lstStyle>
            <a:lvl1pPr>
              <a:defRPr sz="2400"/>
            </a:lvl1pPr>
            <a:lvl2pPr>
              <a:defRPr sz="2200"/>
            </a:lvl2pPr>
            <a:lvl3pPr>
              <a:defRPr sz="2000"/>
            </a:lvl3pPr>
            <a:lvl4pPr>
              <a:defRPr sz="1800"/>
            </a:lvl4pPr>
            <a:lvl5pPr>
              <a:defRPr sz="1800"/>
            </a:lvl5pPr>
            <a:lvl6pPr>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645026" y="1598613"/>
            <a:ext cx="3776472" cy="427877"/>
          </a:xfrm>
        </p:spPr>
        <p:txBody>
          <a:bodyPr anchor="b">
            <a:normAutofit/>
          </a:bodyPr>
          <a:lstStyle>
            <a:lvl1pPr marL="0" indent="0" algn="ctr">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3776472" cy="3997325"/>
          </a:xfrm>
        </p:spPr>
        <p:txBody>
          <a:bodyPr/>
          <a:lstStyle>
            <a:lvl1pPr>
              <a:defRPr sz="2400"/>
            </a:lvl1pPr>
            <a:lvl2pPr>
              <a:defRPr sz="2200"/>
            </a:lvl2pPr>
            <a:lvl3pPr>
              <a:defRPr sz="2000"/>
            </a:lvl3pPr>
            <a:lvl4pPr>
              <a:defRPr sz="1800"/>
            </a:lvl4pPr>
            <a:lvl5pPr>
              <a:defRPr sz="1800"/>
            </a:lvl5pPr>
            <a:lvl6pPr>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A6BE1EF4-31ED-45C2-AC47-F2718A41336B}" type="datetimeFigureOut">
              <a:rPr lang="en-US" smtClean="0"/>
              <a:t>3/15/21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1EACD6-A525-4B49-8009-7F09B4461B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23900" y="1586753"/>
            <a:ext cx="7707406" cy="2231136"/>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6BE1EF4-31ED-45C2-AC47-F2718A41336B}" type="datetimeFigureOut">
              <a:rPr lang="en-US" smtClean="0"/>
              <a:t>3/15/21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sp>
        <p:nvSpPr>
          <p:cNvPr id="8" name="Content Placeholder 2"/>
          <p:cNvSpPr>
            <a:spLocks noGrp="1"/>
          </p:cNvSpPr>
          <p:nvPr>
            <p:ph sz="half" idx="13"/>
          </p:nvPr>
        </p:nvSpPr>
        <p:spPr>
          <a:xfrm>
            <a:off x="723900" y="3914170"/>
            <a:ext cx="7707406" cy="2231136"/>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239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6BE1EF4-31ED-45C2-AC47-F2718A41336B}" type="datetimeFigureOut">
              <a:rPr lang="en-US" smtClean="0"/>
              <a:t>3/15/21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EACD6-A525-4B49-8009-7F09B4461B46}" type="slidenum">
              <a:rPr lang="en-US" smtClean="0"/>
              <a:t>‹#›</a:t>
            </a:fld>
            <a:endParaRPr lang="en-US"/>
          </a:p>
        </p:txBody>
      </p:sp>
      <p:sp>
        <p:nvSpPr>
          <p:cNvPr id="8" name="Content Placeholder 3"/>
          <p:cNvSpPr>
            <a:spLocks noGrp="1"/>
          </p:cNvSpPr>
          <p:nvPr>
            <p:ph sz="half" idx="2"/>
          </p:nvPr>
        </p:nvSpPr>
        <p:spPr>
          <a:xfrm>
            <a:off x="46482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Content Placeholder 3"/>
          <p:cNvSpPr>
            <a:spLocks noGrp="1"/>
          </p:cNvSpPr>
          <p:nvPr>
            <p:ph sz="half" idx="14"/>
          </p:nvPr>
        </p:nvSpPr>
        <p:spPr>
          <a:xfrm>
            <a:off x="46482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6BE1EF4-31ED-45C2-AC47-F2718A41336B}" type="datetimeFigureOut">
              <a:rPr lang="en-US" smtClean="0"/>
              <a:t>3/15/21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1EACD6-A525-4B49-8009-7F09B4461B46}" type="slidenum">
              <a:rPr lang="en-US" smtClean="0"/>
              <a:t>‹#›</a:t>
            </a:fld>
            <a:endParaRPr lang="en-US"/>
          </a:p>
        </p:txBody>
      </p:sp>
      <p:sp>
        <p:nvSpPr>
          <p:cNvPr id="6" name="Content Placeholder 2"/>
          <p:cNvSpPr>
            <a:spLocks noGrp="1"/>
          </p:cNvSpPr>
          <p:nvPr>
            <p:ph sz="half" idx="1"/>
          </p:nvPr>
        </p:nvSpPr>
        <p:spPr>
          <a:xfrm>
            <a:off x="7239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Content Placeholder 3"/>
          <p:cNvSpPr>
            <a:spLocks noGrp="1"/>
          </p:cNvSpPr>
          <p:nvPr>
            <p:ph sz="half" idx="2"/>
          </p:nvPr>
        </p:nvSpPr>
        <p:spPr>
          <a:xfrm>
            <a:off x="46482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8" name="Content Placeholder 2"/>
          <p:cNvSpPr>
            <a:spLocks noGrp="1"/>
          </p:cNvSpPr>
          <p:nvPr>
            <p:ph sz="half" idx="13"/>
          </p:nvPr>
        </p:nvSpPr>
        <p:spPr>
          <a:xfrm>
            <a:off x="7239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Content Placeholder 3"/>
          <p:cNvSpPr>
            <a:spLocks noGrp="1"/>
          </p:cNvSpPr>
          <p:nvPr>
            <p:ph sz="half" idx="14"/>
          </p:nvPr>
        </p:nvSpPr>
        <p:spPr>
          <a:xfrm>
            <a:off x="46482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9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6141" y="314979"/>
            <a:ext cx="7691719" cy="1143000"/>
          </a:xfrm>
          <a:prstGeom prst="rect">
            <a:avLst/>
          </a:prstGeom>
        </p:spPr>
        <p:txBody>
          <a:bodyPr vert="horz" lIns="91440" tIns="45720" rIns="91440" bIns="45720" rtlCol="0" anchor="ctr">
            <a:noAutofit/>
          </a:bodyPr>
          <a:lstStyle/>
          <a:p>
            <a:r>
              <a:rPr/>
              <a:t>Click to edit title style</a:t>
            </a:r>
          </a:p>
        </p:txBody>
      </p:sp>
      <p:sp>
        <p:nvSpPr>
          <p:cNvPr id="3" name="Text Placeholder 2"/>
          <p:cNvSpPr>
            <a:spLocks noGrp="1"/>
          </p:cNvSpPr>
          <p:nvPr>
            <p:ph type="body" idx="1"/>
          </p:nvPr>
        </p:nvSpPr>
        <p:spPr>
          <a:xfrm>
            <a:off x="726141" y="1586753"/>
            <a:ext cx="7691719" cy="457199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400">
                <a:solidFill>
                  <a:schemeClr val="tx1">
                    <a:lumMod val="65000"/>
                    <a:lumOff val="35000"/>
                  </a:schemeClr>
                </a:solidFill>
              </a:defRPr>
            </a:lvl1pPr>
          </a:lstStyle>
          <a:p>
            <a:fld id="{A6BE1EF4-31ED-45C2-AC47-F2718A41336B}" type="datetimeFigureOut">
              <a:rPr lang="en-US" smtClean="0"/>
              <a:t>3/15/21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4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lumMod val="65000"/>
                    <a:lumOff val="35000"/>
                  </a:schemeClr>
                </a:solidFill>
              </a:defRPr>
            </a:lvl1pPr>
          </a:lstStyle>
          <a:p>
            <a:fld id="{B51EACD6-A525-4B49-8009-7F09B4461B4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ctr" defTabSz="914400" rtl="0" eaLnBrk="1" latinLnBrk="0" hangingPunct="1">
        <a:spcBef>
          <a:spcPct val="0"/>
        </a:spcBef>
        <a:buNone/>
        <a:defRPr sz="5400" kern="1200">
          <a:solidFill>
            <a:schemeClr val="tx1">
              <a:lumMod val="85000"/>
              <a:lumOff val="15000"/>
            </a:schemeClr>
          </a:solidFill>
          <a:latin typeface="+mj-lt"/>
          <a:ea typeface="+mj-ea"/>
          <a:cs typeface="+mj-cs"/>
        </a:defRPr>
      </a:lvl1pPr>
    </p:titleStyle>
    <p:bodyStyle>
      <a:lvl1pPr marL="457200" indent="-457200" algn="l" defTabSz="914400" rtl="0" eaLnBrk="1" latinLnBrk="0" hangingPunct="1">
        <a:spcBef>
          <a:spcPts val="2400"/>
        </a:spcBef>
        <a:buSzPct val="90000"/>
        <a:buFont typeface="Wingdings" pitchFamily="2" charset="2"/>
        <a:buChar char="v"/>
        <a:defRPr sz="2400" kern="1200">
          <a:solidFill>
            <a:schemeClr val="tx1">
              <a:lumMod val="75000"/>
              <a:lumOff val="25000"/>
            </a:schemeClr>
          </a:solidFill>
          <a:latin typeface="+mn-lt"/>
          <a:ea typeface="+mn-ea"/>
          <a:cs typeface="+mn-cs"/>
        </a:defRPr>
      </a:lvl1pPr>
      <a:lvl2pPr marL="914400" indent="-457200" algn="l" defTabSz="914400" rtl="0" eaLnBrk="1" latinLnBrk="0" hangingPunct="1">
        <a:spcBef>
          <a:spcPts val="1200"/>
        </a:spcBef>
        <a:buClr>
          <a:schemeClr val="bg1">
            <a:lumMod val="65000"/>
          </a:schemeClr>
        </a:buClr>
        <a:buSzPct val="90000"/>
        <a:buFont typeface="Wingdings" pitchFamily="2" charset="2"/>
        <a:buChar char="v"/>
        <a:defRPr sz="2200" kern="1200">
          <a:solidFill>
            <a:schemeClr val="tx1">
              <a:lumMod val="75000"/>
              <a:lumOff val="25000"/>
            </a:schemeClr>
          </a:solidFill>
          <a:latin typeface="+mn-lt"/>
          <a:ea typeface="+mn-ea"/>
          <a:cs typeface="+mn-cs"/>
        </a:defRPr>
      </a:lvl2pPr>
      <a:lvl3pPr marL="1263650" indent="-349250" algn="l" defTabSz="914400" rtl="0" eaLnBrk="1" latinLnBrk="0" hangingPunct="1">
        <a:spcBef>
          <a:spcPts val="1200"/>
        </a:spcBef>
        <a:buSzPct val="90000"/>
        <a:buFont typeface="Wingdings" pitchFamily="2" charset="2"/>
        <a:buChar char="v"/>
        <a:defRPr sz="2000" kern="1200">
          <a:solidFill>
            <a:schemeClr val="tx1">
              <a:lumMod val="75000"/>
              <a:lumOff val="25000"/>
            </a:schemeClr>
          </a:solidFill>
          <a:latin typeface="+mn-lt"/>
          <a:ea typeface="+mn-ea"/>
          <a:cs typeface="+mn-cs"/>
        </a:defRPr>
      </a:lvl3pPr>
      <a:lvl4pPr marL="1600200" indent="-336550" algn="l" defTabSz="914400" rtl="0" eaLnBrk="1" latinLnBrk="0" hangingPunct="1">
        <a:spcBef>
          <a:spcPts val="1200"/>
        </a:spcBef>
        <a:buClr>
          <a:schemeClr val="bg1">
            <a:lumMod val="65000"/>
          </a:schemeClr>
        </a:buClr>
        <a:buSzPct val="90000"/>
        <a:buFont typeface="Wingdings" pitchFamily="2" charset="2"/>
        <a:buChar char="v"/>
        <a:defRPr sz="1800" kern="1200">
          <a:solidFill>
            <a:schemeClr val="tx1">
              <a:lumMod val="75000"/>
              <a:lumOff val="25000"/>
            </a:schemeClr>
          </a:solidFill>
          <a:latin typeface="+mn-lt"/>
          <a:ea typeface="+mn-ea"/>
          <a:cs typeface="+mn-cs"/>
        </a:defRPr>
      </a:lvl4pPr>
      <a:lvl5pPr marL="1946275" indent="-346075" algn="l" defTabSz="914400" rtl="0" eaLnBrk="1" latinLnBrk="0" hangingPunct="1">
        <a:spcBef>
          <a:spcPts val="1200"/>
        </a:spcBef>
        <a:buSzPct val="90000"/>
        <a:buFont typeface="Wingdings" pitchFamily="2" charset="2"/>
        <a:buChar char="v"/>
        <a:defRPr sz="1800" kern="1200">
          <a:solidFill>
            <a:schemeClr val="tx1">
              <a:lumMod val="75000"/>
              <a:lumOff val="25000"/>
            </a:schemeClr>
          </a:solidFill>
          <a:latin typeface="+mn-lt"/>
          <a:ea typeface="+mn-ea"/>
          <a:cs typeface="+mn-cs"/>
        </a:defRPr>
      </a:lvl5pPr>
      <a:lvl6pPr marL="2290763" indent="-344488" algn="l" defTabSz="914400" rtl="0" eaLnBrk="1" latinLnBrk="0" hangingPunct="1">
        <a:spcBef>
          <a:spcPct val="20000"/>
        </a:spcBef>
        <a:buClr>
          <a:schemeClr val="bg1">
            <a:lumMod val="65000"/>
          </a:schemeClr>
        </a:buClr>
        <a:buSzPct val="90000"/>
        <a:buFont typeface="Wingdings" pitchFamily="2" charset="2"/>
        <a:buChar char="v"/>
        <a:defRPr lang="en-US" sz="1800" kern="1200" dirty="0" smtClean="0">
          <a:solidFill>
            <a:schemeClr val="tx1">
              <a:lumMod val="75000"/>
              <a:lumOff val="25000"/>
            </a:schemeClr>
          </a:solidFill>
          <a:latin typeface="+mn-lt"/>
          <a:ea typeface="+mn-ea"/>
          <a:cs typeface="+mn-cs"/>
        </a:defRPr>
      </a:lvl6pPr>
      <a:lvl7pPr marL="2625725" indent="-344488" algn="l" defTabSz="914400" rtl="0" eaLnBrk="1" latinLnBrk="0" hangingPunct="1">
        <a:spcBef>
          <a:spcPct val="20000"/>
        </a:spcBef>
        <a:buSzPct val="90000"/>
        <a:buFont typeface="Wingdings" pitchFamily="2" charset="2"/>
        <a:buChar char="v"/>
        <a:defRPr lang="en-US" sz="1800" kern="1200" dirty="0" smtClean="0">
          <a:solidFill>
            <a:schemeClr val="tx1">
              <a:lumMod val="75000"/>
              <a:lumOff val="25000"/>
            </a:schemeClr>
          </a:solidFill>
          <a:latin typeface="+mn-lt"/>
          <a:ea typeface="+mn-ea"/>
          <a:cs typeface="+mn-cs"/>
        </a:defRPr>
      </a:lvl7pPr>
      <a:lvl8pPr marL="2970213" indent="-344488" algn="l" defTabSz="914400" rtl="0" eaLnBrk="1" latinLnBrk="0" hangingPunct="1">
        <a:spcBef>
          <a:spcPct val="20000"/>
        </a:spcBef>
        <a:buClr>
          <a:schemeClr val="bg1">
            <a:lumMod val="65000"/>
          </a:schemeClr>
        </a:buClr>
        <a:buSzPct val="90000"/>
        <a:buFont typeface="Wingdings" pitchFamily="2" charset="2"/>
        <a:buChar char="v"/>
        <a:defRPr lang="en-US" sz="1800" kern="1200" dirty="0" smtClean="0">
          <a:solidFill>
            <a:schemeClr val="tx1">
              <a:lumMod val="75000"/>
              <a:lumOff val="25000"/>
            </a:schemeClr>
          </a:solidFill>
          <a:latin typeface="+mn-lt"/>
          <a:ea typeface="+mn-ea"/>
          <a:cs typeface="+mn-cs"/>
        </a:defRPr>
      </a:lvl8pPr>
      <a:lvl9pPr marL="3313113" indent="-344488" algn="l" defTabSz="914400" rtl="0" eaLnBrk="1" latinLnBrk="0" hangingPunct="1">
        <a:spcBef>
          <a:spcPct val="20000"/>
        </a:spcBef>
        <a:buSzPct val="90000"/>
        <a:buFont typeface="Wingdings" pitchFamily="2" charset="2"/>
        <a:buChar char="v"/>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8w6pU1pbJWg" TargetMode="External"/><Relationship Id="rId4" Type="http://schemas.openxmlformats.org/officeDocument/2006/relationships/hyperlink" Target="https://www.youtube.com/watch?v=WWQefmxbWTE" TargetMode="External"/><Relationship Id="rId5" Type="http://schemas.openxmlformats.org/officeDocument/2006/relationships/hyperlink" Target="https://www.youtube.com/watch?v=6ozUIoHHX60" TargetMode="External"/><Relationship Id="rId6" Type="http://schemas.openxmlformats.org/officeDocument/2006/relationships/hyperlink" Target="https://study.com/academy/lesson/haitian-revolution-summary-timeline.html" TargetMode="External"/><Relationship Id="rId1" Type="http://schemas.openxmlformats.org/officeDocument/2006/relationships/slideLayout" Target="../slideLayouts/slideLayout2.xml"/><Relationship Id="rId2" Type="http://schemas.openxmlformats.org/officeDocument/2006/relationships/hyperlink" Target="https://www.youtube.com/watch?v=HjsHGL_DPsc"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britannica.com/biography/Alexandre-Sabes-Petion" TargetMode="External"/><Relationship Id="rId3" Type="http://schemas.openxmlformats.org/officeDocument/2006/relationships/hyperlink" Target="https://www.britannica.com/biography/Henry-Christoph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141" y="142874"/>
            <a:ext cx="7691719" cy="1143000"/>
          </a:xfrm>
        </p:spPr>
        <p:txBody>
          <a:bodyPr/>
          <a:lstStyle/>
          <a:p>
            <a:r>
              <a:rPr lang="en-US" dirty="0" smtClean="0">
                <a:solidFill>
                  <a:srgbClr val="FF0000"/>
                </a:solidFill>
              </a:rPr>
              <a:t>The Haitian Flag</a:t>
            </a:r>
            <a:endParaRPr lang="en-US" dirty="0">
              <a:solidFill>
                <a:srgbClr val="FF0000"/>
              </a:solidFill>
            </a:endParaRPr>
          </a:p>
        </p:txBody>
      </p:sp>
      <p:pic>
        <p:nvPicPr>
          <p:cNvPr id="4" name="Content Placeholder 3"/>
          <p:cNvPicPr>
            <a:picLocks noGrp="1" noChangeAspect="1"/>
          </p:cNvPicPr>
          <p:nvPr>
            <p:ph idx="1"/>
          </p:nvPr>
        </p:nvPicPr>
        <p:blipFill>
          <a:blip r:embed="rId2"/>
          <a:srcRect l="-13053" r="-13053"/>
          <a:stretch>
            <a:fillRect/>
          </a:stretch>
        </p:blipFill>
        <p:spPr>
          <a:xfrm>
            <a:off x="-2241907" y="1285874"/>
            <a:ext cx="13639572" cy="5572125"/>
          </a:xfrm>
        </p:spPr>
      </p:pic>
      <p:sp>
        <p:nvSpPr>
          <p:cNvPr id="5" name="Rectangle 4"/>
          <p:cNvSpPr/>
          <p:nvPr/>
        </p:nvSpPr>
        <p:spPr>
          <a:xfrm>
            <a:off x="-611429" y="1717540"/>
            <a:ext cx="10409972" cy="5386089"/>
          </a:xfrm>
          <a:prstGeom prst="rect">
            <a:avLst/>
          </a:prstGeom>
        </p:spPr>
        <p:txBody>
          <a:bodyPr wrap="square">
            <a:spAutoFit/>
          </a:bodyPr>
          <a:lstStyle/>
          <a:p>
            <a:r>
              <a:rPr lang="en-US" sz="3200" dirty="0">
                <a:solidFill>
                  <a:srgbClr val="FF0000"/>
                </a:solidFill>
              </a:rPr>
              <a:t>Lecture on Haitian </a:t>
            </a:r>
            <a:r>
              <a:rPr lang="en-US" sz="3200" dirty="0" smtClean="0">
                <a:solidFill>
                  <a:srgbClr val="FF0000"/>
                </a:solidFill>
              </a:rPr>
              <a:t>(1791-1804) </a:t>
            </a:r>
            <a:r>
              <a:rPr lang="en-US" sz="3200" dirty="0">
                <a:solidFill>
                  <a:srgbClr val="FF0000"/>
                </a:solidFill>
              </a:rPr>
              <a:t>And U.S. Rebellions (1800-1831</a:t>
            </a:r>
            <a:r>
              <a:rPr lang="en-US" sz="3200" dirty="0" smtClean="0">
                <a:solidFill>
                  <a:srgbClr val="FF0000"/>
                </a:solidFill>
              </a:rPr>
              <a:t>)</a:t>
            </a:r>
            <a:endParaRPr lang="en-US" sz="3200" dirty="0">
              <a:solidFill>
                <a:srgbClr val="FF0000"/>
              </a:solidFill>
            </a:endParaRPr>
          </a:p>
          <a:p>
            <a:endParaRPr lang="en-US" sz="3200" dirty="0" smtClean="0">
              <a:solidFill>
                <a:srgbClr val="FF0000"/>
              </a:solidFill>
            </a:endParaRPr>
          </a:p>
          <a:p>
            <a:endParaRPr lang="en-US" sz="3200" dirty="0">
              <a:solidFill>
                <a:srgbClr val="FF0000"/>
              </a:solidFill>
            </a:endParaRPr>
          </a:p>
          <a:p>
            <a:endParaRPr lang="en-US" sz="3200" dirty="0" smtClean="0">
              <a:solidFill>
                <a:srgbClr val="FF0000"/>
              </a:solidFill>
            </a:endParaRPr>
          </a:p>
          <a:p>
            <a:endParaRPr lang="en-US" sz="2400" dirty="0" smtClean="0"/>
          </a:p>
          <a:p>
            <a:endParaRPr lang="en-US" sz="2400" dirty="0" smtClean="0"/>
          </a:p>
          <a:p>
            <a:r>
              <a:rPr lang="en-US" sz="2400" dirty="0" smtClean="0"/>
              <a:t>The</a:t>
            </a:r>
            <a:r>
              <a:rPr lang="en-US" sz="2400" dirty="0"/>
              <a:t> </a:t>
            </a:r>
            <a:r>
              <a:rPr lang="en-US" sz="2400" b="1" dirty="0"/>
              <a:t>Haitian </a:t>
            </a:r>
            <a:r>
              <a:rPr lang="en-US" sz="2400" b="1" dirty="0" smtClean="0"/>
              <a:t>flag</a:t>
            </a:r>
            <a:r>
              <a:rPr lang="en-US" sz="2400" dirty="0" smtClean="0"/>
              <a:t>: With its bicolor background, the </a:t>
            </a:r>
            <a:r>
              <a:rPr lang="en-US" sz="2400" dirty="0"/>
              <a:t>coat of arms </a:t>
            </a:r>
            <a:r>
              <a:rPr lang="en-US" sz="2400" dirty="0" smtClean="0"/>
              <a:t>symbolizes weapons </a:t>
            </a:r>
            <a:r>
              <a:rPr lang="en-US" sz="2400" dirty="0"/>
              <a:t>that represent the nation's readiness to defend its freedom. </a:t>
            </a:r>
            <a:r>
              <a:rPr lang="en-US" sz="2400" dirty="0" smtClean="0"/>
              <a:t>The </a:t>
            </a:r>
            <a:r>
              <a:rPr lang="en-US" sz="2400" dirty="0"/>
              <a:t>royal palm </a:t>
            </a:r>
            <a:r>
              <a:rPr lang="en-US" sz="2400" dirty="0" smtClean="0"/>
              <a:t>represents </a:t>
            </a:r>
            <a:r>
              <a:rPr lang="en-US" sz="2400" dirty="0"/>
              <a:t>independence.</a:t>
            </a:r>
          </a:p>
          <a:p>
            <a:endParaRPr lang="en-US" sz="3200" dirty="0" smtClean="0">
              <a:solidFill>
                <a:srgbClr val="FF0000"/>
              </a:solidFill>
            </a:endParaRPr>
          </a:p>
          <a:p>
            <a:endParaRPr lang="en-US" sz="3200" dirty="0"/>
          </a:p>
        </p:txBody>
      </p:sp>
    </p:spTree>
    <p:extLst>
      <p:ext uri="{BB962C8B-B14F-4D97-AF65-F5344CB8AC3E}">
        <p14:creationId xmlns:p14="http://schemas.microsoft.com/office/powerpoint/2010/main" val="32977853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766" y="314979"/>
            <a:ext cx="7691719" cy="1143000"/>
          </a:xfrm>
        </p:spPr>
        <p:txBody>
          <a:bodyPr/>
          <a:lstStyle/>
          <a:p>
            <a:pPr algn="l"/>
            <a:r>
              <a:rPr lang="en-US" dirty="0" smtClean="0">
                <a:solidFill>
                  <a:srgbClr val="FF0000"/>
                </a:solidFill>
              </a:rPr>
              <a:t>Rebellions in The U.S. </a:t>
            </a:r>
            <a:endParaRPr lang="en-US" dirty="0">
              <a:solidFill>
                <a:srgbClr val="FF0000"/>
              </a:solidFill>
            </a:endParaRPr>
          </a:p>
        </p:txBody>
      </p:sp>
      <p:sp>
        <p:nvSpPr>
          <p:cNvPr id="3" name="Content Placeholder 2"/>
          <p:cNvSpPr>
            <a:spLocks noGrp="1"/>
          </p:cNvSpPr>
          <p:nvPr>
            <p:ph idx="1"/>
          </p:nvPr>
        </p:nvSpPr>
        <p:spPr>
          <a:xfrm>
            <a:off x="142876" y="1457979"/>
            <a:ext cx="8699500" cy="5288896"/>
          </a:xfrm>
        </p:spPr>
        <p:txBody>
          <a:bodyPr/>
          <a:lstStyle/>
          <a:p>
            <a:r>
              <a:rPr lang="en-US" dirty="0" smtClean="0">
                <a:solidFill>
                  <a:srgbClr val="FFFFFF"/>
                </a:solidFill>
              </a:rPr>
              <a:t>Gabriel’s Rebellion/The Prosser Rebellion 1800 (Richmond, VA)</a:t>
            </a:r>
          </a:p>
          <a:p>
            <a:r>
              <a:rPr lang="en-US" dirty="0" smtClean="0">
                <a:solidFill>
                  <a:srgbClr val="FFFFFF"/>
                </a:solidFill>
              </a:rPr>
              <a:t>Denmark Vesey Plot 1822 (Charleston, SC). Vesey (also known as </a:t>
            </a:r>
            <a:r>
              <a:rPr lang="en-US" dirty="0" err="1" smtClean="0">
                <a:solidFill>
                  <a:srgbClr val="FFFFFF"/>
                </a:solidFill>
              </a:rPr>
              <a:t>Telemaque</a:t>
            </a:r>
            <a:r>
              <a:rPr lang="en-US" dirty="0" smtClean="0">
                <a:solidFill>
                  <a:srgbClr val="FFFFFF"/>
                </a:solidFill>
              </a:rPr>
              <a:t>). Born in the Caribbean, he was inspired by the Haitian Revolution. He was betrayed by Gullah Jack and others. </a:t>
            </a:r>
          </a:p>
          <a:p>
            <a:r>
              <a:rPr lang="en-US" dirty="0" smtClean="0">
                <a:solidFill>
                  <a:srgbClr val="FFFFFF"/>
                </a:solidFill>
              </a:rPr>
              <a:t>Betrayal was a major cause of slave rebellion failure. </a:t>
            </a:r>
          </a:p>
          <a:p>
            <a:r>
              <a:rPr lang="en-US" dirty="0" smtClean="0">
                <a:solidFill>
                  <a:srgbClr val="FFFFFF"/>
                </a:solidFill>
              </a:rPr>
              <a:t>When did David Walker write his “Appeal . . .” ?</a:t>
            </a:r>
          </a:p>
          <a:p>
            <a:r>
              <a:rPr lang="en-US" dirty="0" smtClean="0">
                <a:solidFill>
                  <a:srgbClr val="FFFFFF"/>
                </a:solidFill>
              </a:rPr>
              <a:t>When was Nat Turner’s Rebellion? </a:t>
            </a:r>
            <a:endParaRPr lang="en-US" dirty="0">
              <a:solidFill>
                <a:srgbClr val="FFFFFF"/>
              </a:solidFill>
            </a:endParaRPr>
          </a:p>
        </p:txBody>
      </p:sp>
    </p:spTree>
    <p:extLst>
      <p:ext uri="{BB962C8B-B14F-4D97-AF65-F5344CB8AC3E}">
        <p14:creationId xmlns:p14="http://schemas.microsoft.com/office/powerpoint/2010/main" val="86564718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877" y="314979"/>
            <a:ext cx="8591362" cy="1143000"/>
          </a:xfrm>
        </p:spPr>
        <p:txBody>
          <a:bodyPr/>
          <a:lstStyle/>
          <a:p>
            <a:pPr algn="l"/>
            <a:r>
              <a:rPr lang="en-US" sz="4400" dirty="0" smtClean="0">
                <a:solidFill>
                  <a:srgbClr val="FF0000"/>
                </a:solidFill>
              </a:rPr>
              <a:t>Additional points from the reading</a:t>
            </a:r>
            <a:endParaRPr lang="en-US" sz="4400" dirty="0">
              <a:solidFill>
                <a:srgbClr val="FF0000"/>
              </a:solidFill>
            </a:endParaRPr>
          </a:p>
        </p:txBody>
      </p:sp>
      <p:sp>
        <p:nvSpPr>
          <p:cNvPr id="3" name="Content Placeholder 2"/>
          <p:cNvSpPr>
            <a:spLocks noGrp="1"/>
          </p:cNvSpPr>
          <p:nvPr>
            <p:ph idx="1"/>
          </p:nvPr>
        </p:nvSpPr>
        <p:spPr/>
        <p:txBody>
          <a:bodyPr>
            <a:normAutofit/>
          </a:bodyPr>
          <a:lstStyle/>
          <a:p>
            <a:r>
              <a:rPr lang="en-US" sz="3600" dirty="0" smtClean="0">
                <a:solidFill>
                  <a:schemeClr val="bg1"/>
                </a:solidFill>
              </a:rPr>
              <a:t>On following slides are additional major points from each section of the reading. </a:t>
            </a:r>
            <a:endParaRPr lang="en-US" sz="3600" dirty="0">
              <a:solidFill>
                <a:schemeClr val="bg1"/>
              </a:solidFill>
            </a:endParaRPr>
          </a:p>
        </p:txBody>
      </p:sp>
    </p:spTree>
    <p:extLst>
      <p:ext uri="{BB962C8B-B14F-4D97-AF65-F5344CB8AC3E}">
        <p14:creationId xmlns:p14="http://schemas.microsoft.com/office/powerpoint/2010/main" val="418329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1" y="314979"/>
            <a:ext cx="8493124" cy="1143000"/>
          </a:xfrm>
        </p:spPr>
        <p:txBody>
          <a:bodyPr/>
          <a:lstStyle/>
          <a:p>
            <a:pPr algn="l"/>
            <a:r>
              <a:rPr lang="en-US" dirty="0" smtClean="0">
                <a:solidFill>
                  <a:srgbClr val="FF0000"/>
                </a:solidFill>
              </a:rPr>
              <a:t>Revenge Taken by The Black Army</a:t>
            </a:r>
            <a:endParaRPr lang="en-US" dirty="0">
              <a:solidFill>
                <a:srgbClr val="FF0000"/>
              </a:solidFill>
            </a:endParaRPr>
          </a:p>
        </p:txBody>
      </p:sp>
      <p:sp>
        <p:nvSpPr>
          <p:cNvPr id="3" name="Content Placeholder 2"/>
          <p:cNvSpPr>
            <a:spLocks noGrp="1"/>
          </p:cNvSpPr>
          <p:nvPr>
            <p:ph idx="1"/>
          </p:nvPr>
        </p:nvSpPr>
        <p:spPr>
          <a:xfrm>
            <a:off x="254001" y="1698625"/>
            <a:ext cx="8889999" cy="4682377"/>
          </a:xfrm>
        </p:spPr>
        <p:txBody>
          <a:bodyPr>
            <a:normAutofit/>
          </a:bodyPr>
          <a:lstStyle/>
          <a:p>
            <a:r>
              <a:rPr lang="en-US" sz="3200" dirty="0" err="1" smtClean="0">
                <a:solidFill>
                  <a:srgbClr val="FFFFFF"/>
                </a:solidFill>
              </a:rPr>
              <a:t>L’Ouverture</a:t>
            </a:r>
            <a:r>
              <a:rPr lang="en-US" sz="3200" dirty="0" smtClean="0">
                <a:solidFill>
                  <a:srgbClr val="FFFFFF"/>
                </a:solidFill>
              </a:rPr>
              <a:t> forbade undo revenge against French prisoners.</a:t>
            </a:r>
          </a:p>
          <a:p>
            <a:r>
              <a:rPr lang="en-US" sz="3200" dirty="0" smtClean="0">
                <a:solidFill>
                  <a:srgbClr val="FFFFFF"/>
                </a:solidFill>
              </a:rPr>
              <a:t>But Dessalines, upon seeing the ruthlessness of the French (led by Napoleon, who wanted to restore slavery) took more drastic measures. </a:t>
            </a:r>
            <a:endParaRPr lang="en-US" sz="3200" dirty="0">
              <a:solidFill>
                <a:srgbClr val="FFFFFF"/>
              </a:solidFill>
            </a:endParaRPr>
          </a:p>
        </p:txBody>
      </p:sp>
    </p:spTree>
    <p:extLst>
      <p:ext uri="{BB962C8B-B14F-4D97-AF65-F5344CB8AC3E}">
        <p14:creationId xmlns:p14="http://schemas.microsoft.com/office/powerpoint/2010/main" val="326430993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766" y="124479"/>
            <a:ext cx="7691719" cy="1143000"/>
          </a:xfrm>
        </p:spPr>
        <p:txBody>
          <a:bodyPr/>
          <a:lstStyle/>
          <a:p>
            <a:pPr algn="l"/>
            <a:r>
              <a:rPr lang="en-US" dirty="0" smtClean="0">
                <a:solidFill>
                  <a:srgbClr val="FF0000"/>
                </a:solidFill>
              </a:rPr>
              <a:t>Tobias Lear To Madison</a:t>
            </a:r>
            <a:endParaRPr lang="en-US" dirty="0">
              <a:solidFill>
                <a:srgbClr val="FF0000"/>
              </a:solidFill>
            </a:endParaRPr>
          </a:p>
        </p:txBody>
      </p:sp>
      <p:sp>
        <p:nvSpPr>
          <p:cNvPr id="3" name="Content Placeholder 2"/>
          <p:cNvSpPr>
            <a:spLocks noGrp="1"/>
          </p:cNvSpPr>
          <p:nvPr>
            <p:ph idx="1"/>
          </p:nvPr>
        </p:nvSpPr>
        <p:spPr>
          <a:xfrm>
            <a:off x="109744" y="1267479"/>
            <a:ext cx="8920593" cy="5412162"/>
          </a:xfrm>
        </p:spPr>
        <p:txBody>
          <a:bodyPr>
            <a:normAutofit/>
          </a:bodyPr>
          <a:lstStyle/>
          <a:p>
            <a:r>
              <a:rPr lang="en-US" sz="2800" dirty="0" smtClean="0">
                <a:solidFill>
                  <a:srgbClr val="FFFFFF"/>
                </a:solidFill>
              </a:rPr>
              <a:t>Lear was Thomas Jefferson’s replacement of the then consul of Haiti Stevens who had been sympathetic to </a:t>
            </a:r>
            <a:r>
              <a:rPr lang="en-US" sz="2800" dirty="0" err="1" smtClean="0">
                <a:solidFill>
                  <a:srgbClr val="FFFFFF"/>
                </a:solidFill>
              </a:rPr>
              <a:t>L’Overture’s</a:t>
            </a:r>
            <a:r>
              <a:rPr lang="en-US" sz="2800" dirty="0" smtClean="0">
                <a:solidFill>
                  <a:srgbClr val="FFFFFF"/>
                </a:solidFill>
              </a:rPr>
              <a:t> cause. </a:t>
            </a:r>
          </a:p>
          <a:p>
            <a:r>
              <a:rPr lang="en-US" sz="2800" dirty="0" smtClean="0">
                <a:solidFill>
                  <a:srgbClr val="FFFFFF"/>
                </a:solidFill>
              </a:rPr>
              <a:t>Jefferson saw </a:t>
            </a:r>
            <a:r>
              <a:rPr lang="en-US" sz="2800" dirty="0" err="1" smtClean="0">
                <a:solidFill>
                  <a:srgbClr val="FFFFFF"/>
                </a:solidFill>
              </a:rPr>
              <a:t>L’Overture</a:t>
            </a:r>
            <a:r>
              <a:rPr lang="en-US" sz="2800" dirty="0" smtClean="0">
                <a:solidFill>
                  <a:srgbClr val="FFFFFF"/>
                </a:solidFill>
              </a:rPr>
              <a:t> as dangerous and illegitimate. His attitude toward </a:t>
            </a:r>
            <a:r>
              <a:rPr lang="en-US" sz="2800" dirty="0" err="1" smtClean="0">
                <a:solidFill>
                  <a:srgbClr val="FFFFFF"/>
                </a:solidFill>
              </a:rPr>
              <a:t>L’Overture</a:t>
            </a:r>
            <a:r>
              <a:rPr lang="en-US" sz="2800" dirty="0" smtClean="0">
                <a:solidFill>
                  <a:srgbClr val="FFFFFF"/>
                </a:solidFill>
              </a:rPr>
              <a:t> revealed a great irony. What was it? </a:t>
            </a:r>
          </a:p>
          <a:p>
            <a:pPr lvl="1"/>
            <a:r>
              <a:rPr lang="en-US" sz="2400" dirty="0" smtClean="0">
                <a:solidFill>
                  <a:srgbClr val="FFFFFF"/>
                </a:solidFill>
              </a:rPr>
              <a:t>Whites were contradictory, </a:t>
            </a:r>
            <a:r>
              <a:rPr lang="en-US" sz="2400" dirty="0">
                <a:solidFill>
                  <a:srgbClr val="FFFFFF"/>
                </a:solidFill>
              </a:rPr>
              <a:t>regarding liberty and fighting for one’s freedom. </a:t>
            </a:r>
            <a:r>
              <a:rPr lang="en-US" sz="2400" dirty="0" smtClean="0">
                <a:solidFill>
                  <a:srgbClr val="FFFFFF"/>
                </a:solidFill>
              </a:rPr>
              <a:t>That black people could not rise up and overthrow tyranny. </a:t>
            </a:r>
            <a:r>
              <a:rPr lang="en-US" sz="2400" dirty="0" err="1" smtClean="0">
                <a:solidFill>
                  <a:srgbClr val="FFFFFF"/>
                </a:solidFill>
              </a:rPr>
              <a:t>L’Overture</a:t>
            </a:r>
            <a:r>
              <a:rPr lang="en-US" sz="2400" dirty="0" smtClean="0">
                <a:solidFill>
                  <a:srgbClr val="FFFFFF"/>
                </a:solidFill>
              </a:rPr>
              <a:t> saw this irony.</a:t>
            </a:r>
          </a:p>
          <a:p>
            <a:pPr lvl="1"/>
            <a:r>
              <a:rPr lang="en-US" sz="2400" dirty="0" smtClean="0">
                <a:solidFill>
                  <a:srgbClr val="FFFFFF"/>
                </a:solidFill>
              </a:rPr>
              <a:t>Jefferson’s attitude gives you an idea of how the white world’s treatment of Haiti never gave it a chance for success. </a:t>
            </a:r>
            <a:endParaRPr lang="en-US" sz="2400" dirty="0">
              <a:solidFill>
                <a:srgbClr val="FFFFFF"/>
              </a:solidFill>
            </a:endParaRPr>
          </a:p>
        </p:txBody>
      </p:sp>
    </p:spTree>
    <p:extLst>
      <p:ext uri="{BB962C8B-B14F-4D97-AF65-F5344CB8AC3E}">
        <p14:creationId xmlns:p14="http://schemas.microsoft.com/office/powerpoint/2010/main" val="42802695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1" y="314979"/>
            <a:ext cx="8429624" cy="1143000"/>
          </a:xfrm>
        </p:spPr>
        <p:txBody>
          <a:bodyPr/>
          <a:lstStyle/>
          <a:p>
            <a:pPr algn="l"/>
            <a:r>
              <a:rPr lang="en-US" sz="3600" dirty="0" smtClean="0">
                <a:solidFill>
                  <a:srgbClr val="FF0000"/>
                </a:solidFill>
              </a:rPr>
              <a:t>Douglas </a:t>
            </a:r>
            <a:r>
              <a:rPr lang="en-US" sz="3600" dirty="0" err="1" smtClean="0">
                <a:solidFill>
                  <a:srgbClr val="FF0000"/>
                </a:solidFill>
              </a:rPr>
              <a:t>Eggerton</a:t>
            </a:r>
            <a:r>
              <a:rPr lang="en-US" sz="3600" dirty="0" smtClean="0">
                <a:solidFill>
                  <a:srgbClr val="FF0000"/>
                </a:solidFill>
              </a:rPr>
              <a:t> On The Haitian Revolution and Toussaint </a:t>
            </a:r>
            <a:r>
              <a:rPr lang="en-US" sz="3600" dirty="0" err="1" smtClean="0">
                <a:solidFill>
                  <a:srgbClr val="FF0000"/>
                </a:solidFill>
              </a:rPr>
              <a:t>L’Overture</a:t>
            </a:r>
            <a:endParaRPr lang="en-US" sz="3600" dirty="0">
              <a:solidFill>
                <a:srgbClr val="FF0000"/>
              </a:solidFill>
            </a:endParaRPr>
          </a:p>
        </p:txBody>
      </p:sp>
      <p:sp>
        <p:nvSpPr>
          <p:cNvPr id="3" name="Content Placeholder 2"/>
          <p:cNvSpPr>
            <a:spLocks noGrp="1"/>
          </p:cNvSpPr>
          <p:nvPr>
            <p:ph idx="1"/>
          </p:nvPr>
        </p:nvSpPr>
        <p:spPr>
          <a:xfrm>
            <a:off x="79376" y="1586753"/>
            <a:ext cx="8858249" cy="5414122"/>
          </a:xfrm>
        </p:spPr>
        <p:txBody>
          <a:bodyPr>
            <a:normAutofit/>
          </a:bodyPr>
          <a:lstStyle/>
          <a:p>
            <a:pPr marL="0" indent="0">
              <a:buNone/>
            </a:pPr>
            <a:r>
              <a:rPr lang="en-US" sz="3200" i="1" dirty="0" smtClean="0">
                <a:solidFill>
                  <a:srgbClr val="FFFFFF"/>
                </a:solidFill>
              </a:rPr>
              <a:t>He poses interesting questions for review:</a:t>
            </a:r>
          </a:p>
          <a:p>
            <a:r>
              <a:rPr lang="en-US" dirty="0" smtClean="0">
                <a:solidFill>
                  <a:srgbClr val="FFFFFF"/>
                </a:solidFill>
              </a:rPr>
              <a:t>What was the impact of the Haitian Revolution on Americans?</a:t>
            </a:r>
          </a:p>
          <a:p>
            <a:pPr lvl="1"/>
            <a:r>
              <a:rPr lang="en-US" sz="2400" dirty="0" smtClean="0">
                <a:solidFill>
                  <a:srgbClr val="FFFFFF"/>
                </a:solidFill>
              </a:rPr>
              <a:t>Blacks were inspired, whites were terrified.</a:t>
            </a:r>
          </a:p>
          <a:p>
            <a:r>
              <a:rPr lang="en-US" dirty="0" smtClean="0">
                <a:solidFill>
                  <a:srgbClr val="FFFFFF"/>
                </a:solidFill>
              </a:rPr>
              <a:t>How did Americans perceive </a:t>
            </a:r>
            <a:r>
              <a:rPr lang="en-US" dirty="0" err="1" smtClean="0">
                <a:solidFill>
                  <a:srgbClr val="FFFFFF"/>
                </a:solidFill>
              </a:rPr>
              <a:t>L’Ouverture</a:t>
            </a:r>
            <a:r>
              <a:rPr lang="en-US" dirty="0" smtClean="0">
                <a:solidFill>
                  <a:srgbClr val="FFFFFF"/>
                </a:solidFill>
              </a:rPr>
              <a:t>?</a:t>
            </a:r>
          </a:p>
          <a:p>
            <a:pPr lvl="1"/>
            <a:r>
              <a:rPr lang="en-US" sz="2400" dirty="0" smtClean="0">
                <a:solidFill>
                  <a:srgbClr val="FFFFFF"/>
                </a:solidFill>
              </a:rPr>
              <a:t>He was especially feared because he was extremely effective: he did not fit the white man’s stereotype of the incompetent savage. </a:t>
            </a:r>
          </a:p>
          <a:p>
            <a:r>
              <a:rPr lang="en-US" dirty="0" smtClean="0">
                <a:solidFill>
                  <a:srgbClr val="FFFFFF"/>
                </a:solidFill>
              </a:rPr>
              <a:t>What did Jefferson think about Haiti? </a:t>
            </a:r>
          </a:p>
          <a:p>
            <a:pPr lvl="1"/>
            <a:r>
              <a:rPr lang="en-US" dirty="0" smtClean="0">
                <a:solidFill>
                  <a:srgbClr val="FFFFFF"/>
                </a:solidFill>
              </a:rPr>
              <a:t>It was dangerous for Haiti to exists. He cut off all trade and relations with Haiti, thus choking it of important resources. </a:t>
            </a:r>
          </a:p>
          <a:p>
            <a:endParaRPr lang="en-US" dirty="0">
              <a:solidFill>
                <a:srgbClr val="FF0000"/>
              </a:solidFill>
            </a:endParaRPr>
          </a:p>
        </p:txBody>
      </p:sp>
    </p:spTree>
    <p:extLst>
      <p:ext uri="{BB962C8B-B14F-4D97-AF65-F5344CB8AC3E}">
        <p14:creationId xmlns:p14="http://schemas.microsoft.com/office/powerpoint/2010/main" val="19230812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dissolv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5" y="443753"/>
            <a:ext cx="8572500" cy="1143000"/>
          </a:xfrm>
        </p:spPr>
        <p:txBody>
          <a:bodyPr/>
          <a:lstStyle/>
          <a:p>
            <a:pPr algn="l"/>
            <a:r>
              <a:rPr lang="en-US" sz="4000" dirty="0">
                <a:solidFill>
                  <a:srgbClr val="FF0000"/>
                </a:solidFill>
              </a:rPr>
              <a:t>Julius Scott on John Brown </a:t>
            </a:r>
            <a:r>
              <a:rPr lang="en-US" sz="4000" dirty="0" err="1">
                <a:solidFill>
                  <a:srgbClr val="FF0000"/>
                </a:solidFill>
              </a:rPr>
              <a:t>Russworm</a:t>
            </a:r>
            <a:r>
              <a:rPr lang="en-US" sz="4000" dirty="0">
                <a:solidFill>
                  <a:srgbClr val="FF0000"/>
                </a:solidFill>
              </a:rPr>
              <a:t> and the Haitian Revolution</a:t>
            </a:r>
            <a:br>
              <a:rPr lang="en-US" sz="4000" dirty="0">
                <a:solidFill>
                  <a:srgbClr val="FF0000"/>
                </a:solidFill>
              </a:rPr>
            </a:br>
            <a:endParaRPr lang="en-US" sz="4000" dirty="0">
              <a:solidFill>
                <a:srgbClr val="FF0000"/>
              </a:solidFill>
            </a:endParaRPr>
          </a:p>
        </p:txBody>
      </p:sp>
      <p:sp>
        <p:nvSpPr>
          <p:cNvPr id="3" name="Content Placeholder 2"/>
          <p:cNvSpPr>
            <a:spLocks noGrp="1"/>
          </p:cNvSpPr>
          <p:nvPr>
            <p:ph idx="1"/>
          </p:nvPr>
        </p:nvSpPr>
        <p:spPr>
          <a:xfrm>
            <a:off x="0" y="1397001"/>
            <a:ext cx="9144000" cy="5270500"/>
          </a:xfrm>
        </p:spPr>
        <p:txBody>
          <a:bodyPr>
            <a:normAutofit lnSpcReduction="10000"/>
          </a:bodyPr>
          <a:lstStyle/>
          <a:p>
            <a:pPr marL="0" indent="0">
              <a:buNone/>
            </a:pPr>
            <a:r>
              <a:rPr lang="en-US" sz="3000" i="1" dirty="0" smtClean="0">
                <a:solidFill>
                  <a:srgbClr val="FFFFFF"/>
                </a:solidFill>
              </a:rPr>
              <a:t>More on </a:t>
            </a:r>
            <a:r>
              <a:rPr lang="en-US" sz="3000" i="1" dirty="0">
                <a:solidFill>
                  <a:srgbClr val="FFFFFF"/>
                </a:solidFill>
              </a:rPr>
              <a:t>the impact of the Haitian Revolution on Americans, black and </a:t>
            </a:r>
            <a:r>
              <a:rPr lang="en-US" sz="3000" i="1" dirty="0" smtClean="0">
                <a:solidFill>
                  <a:srgbClr val="FFFFFF"/>
                </a:solidFill>
              </a:rPr>
              <a:t>white.</a:t>
            </a:r>
            <a:endParaRPr lang="en-US" sz="3000" i="1" dirty="0">
              <a:solidFill>
                <a:srgbClr val="FFFFFF"/>
              </a:solidFill>
            </a:endParaRPr>
          </a:p>
          <a:p>
            <a:r>
              <a:rPr lang="en-US" dirty="0" smtClean="0">
                <a:solidFill>
                  <a:srgbClr val="FFFFFF"/>
                </a:solidFill>
              </a:rPr>
              <a:t>According to Julius Scott, early </a:t>
            </a:r>
            <a:r>
              <a:rPr lang="en-US" dirty="0">
                <a:solidFill>
                  <a:srgbClr val="FFFFFF"/>
                </a:solidFill>
              </a:rPr>
              <a:t>in the 19th century, the Haitian Revolution gets talked about and written about </a:t>
            </a:r>
            <a:r>
              <a:rPr lang="en-US" dirty="0" smtClean="0">
                <a:solidFill>
                  <a:srgbClr val="FFFFFF"/>
                </a:solidFill>
              </a:rPr>
              <a:t>by </a:t>
            </a:r>
            <a:r>
              <a:rPr lang="en-US" dirty="0">
                <a:solidFill>
                  <a:srgbClr val="FFFFFF"/>
                </a:solidFill>
              </a:rPr>
              <a:t>North American </a:t>
            </a:r>
            <a:r>
              <a:rPr lang="en-US" dirty="0" smtClean="0">
                <a:solidFill>
                  <a:srgbClr val="FFFFFF"/>
                </a:solidFill>
              </a:rPr>
              <a:t>Black commentators </a:t>
            </a:r>
            <a:r>
              <a:rPr lang="en-US" dirty="0">
                <a:solidFill>
                  <a:srgbClr val="FFFFFF"/>
                </a:solidFill>
              </a:rPr>
              <a:t>as well as by others, as the signal event of the entire history of the presence of Africans in the New World, and as an emblem for black achievement that is just the first step in what </a:t>
            </a:r>
            <a:r>
              <a:rPr lang="en-US" dirty="0" smtClean="0">
                <a:solidFill>
                  <a:srgbClr val="FFFFFF"/>
                </a:solidFill>
              </a:rPr>
              <a:t>would become the long history </a:t>
            </a:r>
            <a:r>
              <a:rPr lang="en-US" dirty="0">
                <a:solidFill>
                  <a:srgbClr val="FFFFFF"/>
                </a:solidFill>
              </a:rPr>
              <a:t>of struggle and achievement (Scott)</a:t>
            </a:r>
            <a:r>
              <a:rPr lang="en-US" dirty="0" smtClean="0">
                <a:solidFill>
                  <a:srgbClr val="FFFFFF"/>
                </a:solidFill>
              </a:rPr>
              <a:t>.</a:t>
            </a:r>
          </a:p>
          <a:p>
            <a:r>
              <a:rPr lang="en-US" dirty="0" err="1" smtClean="0">
                <a:solidFill>
                  <a:srgbClr val="FFFFFF"/>
                </a:solidFill>
              </a:rPr>
              <a:t>Russworm</a:t>
            </a:r>
            <a:r>
              <a:rPr lang="en-US" dirty="0" smtClean="0">
                <a:solidFill>
                  <a:srgbClr val="FFFFFF"/>
                </a:solidFill>
              </a:rPr>
              <a:t>, as </a:t>
            </a:r>
            <a:r>
              <a:rPr lang="en-US" dirty="0">
                <a:solidFill>
                  <a:srgbClr val="FFFFFF"/>
                </a:solidFill>
              </a:rPr>
              <a:t>one of his college's graduation </a:t>
            </a:r>
            <a:r>
              <a:rPr lang="en-US" dirty="0" smtClean="0">
                <a:solidFill>
                  <a:srgbClr val="FFFFFF"/>
                </a:solidFill>
              </a:rPr>
              <a:t>speakers talks about </a:t>
            </a:r>
            <a:r>
              <a:rPr lang="en-US" dirty="0">
                <a:solidFill>
                  <a:srgbClr val="FFFFFF"/>
                </a:solidFill>
              </a:rPr>
              <a:t>the importance of revolution, and the transforming nature of revolutionary struggle</a:t>
            </a:r>
            <a:r>
              <a:rPr lang="en-US" dirty="0" smtClean="0">
                <a:solidFill>
                  <a:srgbClr val="FFFFFF"/>
                </a:solidFill>
              </a:rPr>
              <a:t>..</a:t>
            </a:r>
            <a:endParaRPr lang="en-US" dirty="0">
              <a:solidFill>
                <a:srgbClr val="FFFFFF"/>
              </a:solidFill>
            </a:endParaRPr>
          </a:p>
          <a:p>
            <a:endParaRPr lang="en-US" dirty="0"/>
          </a:p>
          <a:p>
            <a:endParaRPr lang="en-US" dirty="0"/>
          </a:p>
        </p:txBody>
      </p:sp>
    </p:spTree>
    <p:extLst>
      <p:ext uri="{BB962C8B-B14F-4D97-AF65-F5344CB8AC3E}">
        <p14:creationId xmlns:p14="http://schemas.microsoft.com/office/powerpoint/2010/main" val="218023540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5" y="283619"/>
            <a:ext cx="8036859" cy="1143000"/>
          </a:xfrm>
        </p:spPr>
        <p:txBody>
          <a:bodyPr/>
          <a:lstStyle/>
          <a:p>
            <a:pPr algn="l"/>
            <a:r>
              <a:rPr lang="en-US" sz="4400" dirty="0" smtClean="0">
                <a:solidFill>
                  <a:srgbClr val="FF0000"/>
                </a:solidFill>
              </a:rPr>
              <a:t>Other important influences that fueled the push for freedom </a:t>
            </a:r>
            <a:r>
              <a:rPr lang="en-US" sz="2400" dirty="0" smtClean="0">
                <a:solidFill>
                  <a:srgbClr val="FF0000"/>
                </a:solidFill>
              </a:rPr>
              <a:t>(taken from various sources)</a:t>
            </a:r>
            <a:endParaRPr lang="en-US" sz="2400" dirty="0">
              <a:solidFill>
                <a:srgbClr val="FF0000"/>
              </a:solidFill>
            </a:endParaRPr>
          </a:p>
        </p:txBody>
      </p:sp>
      <p:sp>
        <p:nvSpPr>
          <p:cNvPr id="3" name="Content Placeholder 2"/>
          <p:cNvSpPr>
            <a:spLocks noGrp="1"/>
          </p:cNvSpPr>
          <p:nvPr>
            <p:ph idx="1"/>
          </p:nvPr>
        </p:nvSpPr>
        <p:spPr>
          <a:xfrm>
            <a:off x="0" y="1818618"/>
            <a:ext cx="9144000" cy="5883984"/>
          </a:xfrm>
        </p:spPr>
        <p:txBody>
          <a:bodyPr>
            <a:normAutofit/>
          </a:bodyPr>
          <a:lstStyle/>
          <a:p>
            <a:pPr marL="0" indent="0">
              <a:buNone/>
            </a:pPr>
            <a:r>
              <a:rPr lang="en-US" sz="3200" dirty="0">
                <a:solidFill>
                  <a:srgbClr val="FFFFFF"/>
                </a:solidFill>
              </a:rPr>
              <a:t>The "Age of Enlightenment"</a:t>
            </a:r>
            <a:br>
              <a:rPr lang="en-US" sz="3200" dirty="0">
                <a:solidFill>
                  <a:srgbClr val="FFFFFF"/>
                </a:solidFill>
              </a:rPr>
            </a:br>
            <a:r>
              <a:rPr lang="en-US" sz="3200" dirty="0" smtClean="0">
                <a:solidFill>
                  <a:srgbClr val="FFFFFF"/>
                </a:solidFill>
              </a:rPr>
              <a:t> The Great Awakening</a:t>
            </a:r>
          </a:p>
          <a:p>
            <a:pPr marL="0" indent="0">
              <a:buNone/>
            </a:pPr>
            <a:r>
              <a:rPr lang="en-US" sz="3200" dirty="0" smtClean="0">
                <a:solidFill>
                  <a:srgbClr val="FFFFFF"/>
                </a:solidFill>
              </a:rPr>
              <a:t>The Abolition</a:t>
            </a:r>
            <a:r>
              <a:rPr lang="en-US" sz="3200" dirty="0">
                <a:solidFill>
                  <a:srgbClr val="FFFFFF"/>
                </a:solidFill>
              </a:rPr>
              <a:t> </a:t>
            </a:r>
            <a:r>
              <a:rPr lang="en-US" sz="3200" dirty="0" smtClean="0">
                <a:solidFill>
                  <a:srgbClr val="FFFFFF"/>
                </a:solidFill>
              </a:rPr>
              <a:t>movement </a:t>
            </a:r>
            <a:r>
              <a:rPr lang="en-US" sz="3200" dirty="0">
                <a:solidFill>
                  <a:srgbClr val="FFFFFF"/>
                </a:solidFill>
              </a:rPr>
              <a:t/>
            </a:r>
            <a:br>
              <a:rPr lang="en-US" sz="3200" dirty="0">
                <a:solidFill>
                  <a:srgbClr val="FFFFFF"/>
                </a:solidFill>
              </a:rPr>
            </a:br>
            <a:r>
              <a:rPr lang="en-US" sz="3200" dirty="0" smtClean="0">
                <a:solidFill>
                  <a:srgbClr val="FFFFFF"/>
                </a:solidFill>
              </a:rPr>
              <a:t>The Constitution</a:t>
            </a:r>
            <a:r>
              <a:rPr lang="en-US" sz="3200" dirty="0">
                <a:solidFill>
                  <a:srgbClr val="FFFFFF"/>
                </a:solidFill>
              </a:rPr>
              <a:t/>
            </a:r>
            <a:br>
              <a:rPr lang="en-US" sz="3200" dirty="0">
                <a:solidFill>
                  <a:srgbClr val="FFFFFF"/>
                </a:solidFill>
              </a:rPr>
            </a:br>
            <a:r>
              <a:rPr lang="en-US" sz="3200" dirty="0" smtClean="0">
                <a:solidFill>
                  <a:srgbClr val="FFFFFF"/>
                </a:solidFill>
              </a:rPr>
              <a:t>The Cotton Gin (1794)</a:t>
            </a:r>
            <a:r>
              <a:rPr lang="en-US" sz="3200" dirty="0">
                <a:solidFill>
                  <a:srgbClr val="FFFFFF"/>
                </a:solidFill>
              </a:rPr>
              <a:t/>
            </a:r>
            <a:br>
              <a:rPr lang="en-US" sz="3200" dirty="0">
                <a:solidFill>
                  <a:srgbClr val="FFFFFF"/>
                </a:solidFill>
              </a:rPr>
            </a:br>
            <a:r>
              <a:rPr lang="en-US" sz="3200" dirty="0" smtClean="0">
                <a:solidFill>
                  <a:srgbClr val="FFFFFF"/>
                </a:solidFill>
              </a:rPr>
              <a:t>Immigration</a:t>
            </a:r>
            <a:r>
              <a:rPr lang="en-US" sz="3200" dirty="0">
                <a:solidFill>
                  <a:srgbClr val="FFFFFF"/>
                </a:solidFill>
              </a:rPr>
              <a:t> </a:t>
            </a:r>
            <a:r>
              <a:rPr lang="en-US" sz="3200" dirty="0" smtClean="0">
                <a:solidFill>
                  <a:srgbClr val="FFFFFF"/>
                </a:solidFill>
              </a:rPr>
              <a:t>from Europe </a:t>
            </a:r>
          </a:p>
          <a:p>
            <a:pPr marL="0" indent="0">
              <a:buNone/>
            </a:pPr>
            <a:r>
              <a:rPr lang="en-US" sz="3200" dirty="0" smtClean="0">
                <a:solidFill>
                  <a:srgbClr val="FFFFFF"/>
                </a:solidFill>
              </a:rPr>
              <a:t> The Louisiana </a:t>
            </a:r>
            <a:r>
              <a:rPr lang="en-US" sz="3200" dirty="0">
                <a:solidFill>
                  <a:srgbClr val="FFFFFF"/>
                </a:solidFill>
              </a:rPr>
              <a:t>Purchase</a:t>
            </a:r>
            <a:br>
              <a:rPr lang="en-US" sz="3200" dirty="0">
                <a:solidFill>
                  <a:srgbClr val="FFFFFF"/>
                </a:solidFill>
              </a:rPr>
            </a:br>
            <a:r>
              <a:rPr lang="en-US" sz="3200" dirty="0" smtClean="0">
                <a:solidFill>
                  <a:srgbClr val="FFFFFF"/>
                </a:solidFill>
              </a:rPr>
              <a:t>The Westward </a:t>
            </a:r>
            <a:r>
              <a:rPr lang="en-US" sz="3200" dirty="0">
                <a:solidFill>
                  <a:srgbClr val="FFFFFF"/>
                </a:solidFill>
              </a:rPr>
              <a:t>Expansion</a:t>
            </a:r>
          </a:p>
          <a:p>
            <a:pPr marL="0" indent="0">
              <a:buNone/>
            </a:pPr>
            <a:r>
              <a:rPr lang="en-US" sz="3200" dirty="0">
                <a:solidFill>
                  <a:srgbClr val="FF0000"/>
                </a:solidFill>
              </a:rPr>
              <a:t> </a:t>
            </a:r>
          </a:p>
          <a:p>
            <a:endParaRPr lang="en-US" dirty="0">
              <a:solidFill>
                <a:srgbClr val="FF0000"/>
              </a:solidFill>
            </a:endParaRPr>
          </a:p>
        </p:txBody>
      </p:sp>
    </p:spTree>
    <p:extLst>
      <p:ext uri="{BB962C8B-B14F-4D97-AF65-F5344CB8AC3E}">
        <p14:creationId xmlns:p14="http://schemas.microsoft.com/office/powerpoint/2010/main" val="12253832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777" y="266558"/>
            <a:ext cx="8842205" cy="6381723"/>
          </a:xfrm>
        </p:spPr>
        <p:txBody>
          <a:bodyPr>
            <a:normAutofit fontScale="92500" lnSpcReduction="20000"/>
          </a:bodyPr>
          <a:lstStyle/>
          <a:p>
            <a:pPr marL="0" indent="0">
              <a:buNone/>
            </a:pPr>
            <a:r>
              <a:rPr lang="en-US" sz="3900" dirty="0" smtClean="0">
                <a:solidFill>
                  <a:srgbClr val="FF0000"/>
                </a:solidFill>
              </a:rPr>
              <a:t>More Videos</a:t>
            </a:r>
          </a:p>
          <a:p>
            <a:pPr marL="0" indent="0">
              <a:buNone/>
            </a:pPr>
            <a:r>
              <a:rPr lang="en-US" dirty="0" smtClean="0">
                <a:solidFill>
                  <a:srgbClr val="FF0000"/>
                </a:solidFill>
              </a:rPr>
              <a:t>Long </a:t>
            </a:r>
            <a:r>
              <a:rPr lang="en-US" dirty="0">
                <a:solidFill>
                  <a:srgbClr val="FF0000"/>
                </a:solidFill>
              </a:rPr>
              <a:t>version Neglected History: The Haitian Revolution 12 min.</a:t>
            </a:r>
          </a:p>
          <a:p>
            <a:pPr marL="0" indent="0">
              <a:buNone/>
            </a:pPr>
            <a:r>
              <a:rPr lang="en-US" dirty="0">
                <a:solidFill>
                  <a:srgbClr val="FF0000"/>
                </a:solidFill>
                <a:hlinkClick r:id="rId2"/>
              </a:rPr>
              <a:t>https://www.youtube.com/watch?v=HjsHGL_DPsc</a:t>
            </a:r>
            <a:endParaRPr lang="en-US" dirty="0">
              <a:solidFill>
                <a:srgbClr val="FF0000"/>
              </a:solidFill>
            </a:endParaRPr>
          </a:p>
          <a:p>
            <a:pPr marL="0" indent="0">
              <a:buNone/>
            </a:pPr>
            <a:r>
              <a:rPr lang="en-US" dirty="0" smtClean="0">
                <a:solidFill>
                  <a:srgbClr val="FF0000"/>
                </a:solidFill>
              </a:rPr>
              <a:t>The Haitian Revolution Musical Video</a:t>
            </a:r>
          </a:p>
          <a:p>
            <a:pPr marL="0" indent="0">
              <a:buNone/>
            </a:pPr>
            <a:r>
              <a:rPr lang="en-US" dirty="0">
                <a:solidFill>
                  <a:srgbClr val="FF0000"/>
                </a:solidFill>
                <a:hlinkClick r:id="rId3"/>
              </a:rPr>
              <a:t>https://www.youtube.com/watch?v=</a:t>
            </a:r>
            <a:r>
              <a:rPr lang="en-US" dirty="0" smtClean="0">
                <a:solidFill>
                  <a:srgbClr val="FF0000"/>
                </a:solidFill>
                <a:hlinkClick r:id="rId3"/>
              </a:rPr>
              <a:t>8w6pU1pbJWg</a:t>
            </a:r>
            <a:endParaRPr lang="en-US" dirty="0" smtClean="0">
              <a:solidFill>
                <a:srgbClr val="FF0000"/>
              </a:solidFill>
            </a:endParaRPr>
          </a:p>
          <a:p>
            <a:pPr marL="0" indent="0">
              <a:buNone/>
            </a:pPr>
            <a:r>
              <a:rPr lang="en-US" dirty="0" smtClean="0">
                <a:solidFill>
                  <a:srgbClr val="FF0000"/>
                </a:solidFill>
              </a:rPr>
              <a:t>Haitian Revolution  from black perspective</a:t>
            </a:r>
            <a:endParaRPr lang="en-US" dirty="0">
              <a:solidFill>
                <a:srgbClr val="FF0000"/>
              </a:solidFill>
            </a:endParaRPr>
          </a:p>
          <a:p>
            <a:pPr marL="0" indent="0">
              <a:buNone/>
            </a:pPr>
            <a:r>
              <a:rPr lang="en-US" dirty="0">
                <a:solidFill>
                  <a:srgbClr val="FF0000"/>
                </a:solidFill>
                <a:hlinkClick r:id="rId4"/>
              </a:rPr>
              <a:t>https://www.youtube.com/watch?v=</a:t>
            </a:r>
            <a:r>
              <a:rPr lang="en-US" dirty="0" smtClean="0">
                <a:solidFill>
                  <a:srgbClr val="FF0000"/>
                </a:solidFill>
                <a:hlinkClick r:id="rId4"/>
              </a:rPr>
              <a:t>WWQefmxbWTE</a:t>
            </a:r>
            <a:endParaRPr lang="en-US" dirty="0" smtClean="0">
              <a:solidFill>
                <a:srgbClr val="FF0000"/>
              </a:solidFill>
            </a:endParaRPr>
          </a:p>
          <a:p>
            <a:pPr marL="0" indent="0">
              <a:buNone/>
            </a:pPr>
            <a:r>
              <a:rPr lang="en-US" dirty="0" smtClean="0">
                <a:solidFill>
                  <a:srgbClr val="FF0000"/>
                </a:solidFill>
              </a:rPr>
              <a:t>A very short version </a:t>
            </a:r>
            <a:r>
              <a:rPr lang="en-US" dirty="0" smtClean="0">
                <a:solidFill>
                  <a:srgbClr val="FF0000"/>
                </a:solidFill>
                <a:hlinkClick r:id="rId5"/>
              </a:rPr>
              <a:t>https</a:t>
            </a:r>
            <a:r>
              <a:rPr lang="en-US" dirty="0">
                <a:solidFill>
                  <a:srgbClr val="FF0000"/>
                </a:solidFill>
                <a:hlinkClick r:id="rId5"/>
              </a:rPr>
              <a:t>://www.youtube.com/watch?v=</a:t>
            </a:r>
            <a:r>
              <a:rPr lang="en-US" dirty="0" smtClean="0">
                <a:solidFill>
                  <a:srgbClr val="FF0000"/>
                </a:solidFill>
                <a:hlinkClick r:id="rId5"/>
              </a:rPr>
              <a:t>6ozUIoHHX60</a:t>
            </a:r>
            <a:endParaRPr lang="en-US" dirty="0" smtClean="0">
              <a:solidFill>
                <a:srgbClr val="FF0000"/>
              </a:solidFill>
            </a:endParaRPr>
          </a:p>
          <a:p>
            <a:pPr marL="0" indent="0">
              <a:buNone/>
            </a:pPr>
            <a:endParaRPr lang="en-US" dirty="0" smtClean="0">
              <a:solidFill>
                <a:srgbClr val="FF0000"/>
              </a:solidFill>
            </a:endParaRPr>
          </a:p>
          <a:p>
            <a:r>
              <a:rPr lang="en-US" dirty="0" smtClean="0">
                <a:solidFill>
                  <a:srgbClr val="FF0000"/>
                </a:solidFill>
                <a:hlinkClick r:id="rId6"/>
              </a:rPr>
              <a:t>Must pay https</a:t>
            </a:r>
            <a:r>
              <a:rPr lang="en-US" dirty="0">
                <a:solidFill>
                  <a:srgbClr val="FF0000"/>
                </a:solidFill>
                <a:hlinkClick r:id="rId6"/>
              </a:rPr>
              <a:t>://study.com/academy/lesson/haitian-revolution-summary-</a:t>
            </a:r>
            <a:r>
              <a:rPr lang="en-US" dirty="0" smtClean="0">
                <a:solidFill>
                  <a:srgbClr val="FF0000"/>
                </a:solidFill>
                <a:hlinkClick r:id="rId6"/>
              </a:rPr>
              <a:t>timeline.html</a:t>
            </a:r>
            <a:endParaRPr lang="en-US" dirty="0" smtClean="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406330145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6600" dirty="0" smtClean="0">
                <a:solidFill>
                  <a:srgbClr val="FF0000"/>
                </a:solidFill>
              </a:rPr>
              <a:t>The End </a:t>
            </a:r>
            <a:r>
              <a:rPr lang="en-US" sz="6600" dirty="0" smtClean="0">
                <a:solidFill>
                  <a:srgbClr val="FF0000"/>
                </a:solidFill>
                <a:sym typeface="Wingdings"/>
              </a:rPr>
              <a:t></a:t>
            </a:r>
            <a:endParaRPr lang="en-US" sz="6600" dirty="0">
              <a:solidFill>
                <a:srgbClr val="FF0000"/>
              </a:solidFill>
            </a:endParaRPr>
          </a:p>
        </p:txBody>
      </p:sp>
    </p:spTree>
    <p:extLst>
      <p:ext uri="{BB962C8B-B14F-4D97-AF65-F5344CB8AC3E}">
        <p14:creationId xmlns:p14="http://schemas.microsoft.com/office/powerpoint/2010/main" val="270876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See  Video Before Class</a:t>
            </a:r>
            <a:endParaRPr lang="en-US" dirty="0">
              <a:solidFill>
                <a:srgbClr val="FF0000"/>
              </a:solidFill>
            </a:endParaRPr>
          </a:p>
        </p:txBody>
      </p:sp>
      <p:sp>
        <p:nvSpPr>
          <p:cNvPr id="3" name="Content Placeholder 2"/>
          <p:cNvSpPr>
            <a:spLocks noGrp="1"/>
          </p:cNvSpPr>
          <p:nvPr>
            <p:ph idx="1"/>
          </p:nvPr>
        </p:nvSpPr>
        <p:spPr>
          <a:xfrm>
            <a:off x="395862" y="1715531"/>
            <a:ext cx="8329596" cy="4816683"/>
          </a:xfrm>
        </p:spPr>
        <p:txBody>
          <a:bodyPr>
            <a:normAutofit fontScale="92500" lnSpcReduction="10000"/>
          </a:bodyPr>
          <a:lstStyle/>
          <a:p>
            <a:endParaRPr lang="en-US" dirty="0" smtClean="0">
              <a:solidFill>
                <a:schemeClr val="bg1"/>
              </a:solidFill>
            </a:endParaRPr>
          </a:p>
          <a:p>
            <a:r>
              <a:rPr lang="en-US" dirty="0">
                <a:solidFill>
                  <a:srgbClr val="FFFFFF"/>
                </a:solidFill>
              </a:rPr>
              <a:t>Neglected History: The Haitian </a:t>
            </a:r>
            <a:r>
              <a:rPr lang="en-US" dirty="0" smtClean="0">
                <a:solidFill>
                  <a:srgbClr val="FFFFFF"/>
                </a:solidFill>
              </a:rPr>
              <a:t>Revolution 12 min.</a:t>
            </a:r>
            <a:endParaRPr lang="en-US" b="1" dirty="0">
              <a:solidFill>
                <a:srgbClr val="FFFFFF"/>
              </a:solidFill>
            </a:endParaRPr>
          </a:p>
          <a:p>
            <a:r>
              <a:rPr lang="en-US" dirty="0">
                <a:solidFill>
                  <a:srgbClr val="FFFFFF"/>
                </a:solidFill>
              </a:rPr>
              <a:t> https://</a:t>
            </a:r>
            <a:r>
              <a:rPr lang="en-US" dirty="0" err="1">
                <a:solidFill>
                  <a:srgbClr val="FFFFFF"/>
                </a:solidFill>
              </a:rPr>
              <a:t>www.youtube.com</a:t>
            </a:r>
            <a:r>
              <a:rPr lang="en-US" dirty="0">
                <a:solidFill>
                  <a:srgbClr val="FFFFFF"/>
                </a:solidFill>
              </a:rPr>
              <a:t>/</a:t>
            </a:r>
            <a:r>
              <a:rPr lang="en-US" dirty="0" err="1">
                <a:solidFill>
                  <a:srgbClr val="FFFFFF"/>
                </a:solidFill>
              </a:rPr>
              <a:t>watch?v</a:t>
            </a:r>
            <a:r>
              <a:rPr lang="en-US" dirty="0">
                <a:solidFill>
                  <a:srgbClr val="FFFFFF"/>
                </a:solidFill>
              </a:rPr>
              <a:t>=</a:t>
            </a:r>
            <a:r>
              <a:rPr lang="en-US" dirty="0" err="1" smtClean="0">
                <a:solidFill>
                  <a:srgbClr val="FFFFFF"/>
                </a:solidFill>
              </a:rPr>
              <a:t>HjsHGL_DPsc</a:t>
            </a:r>
            <a:endParaRPr lang="en-US" dirty="0" smtClean="0">
              <a:solidFill>
                <a:srgbClr val="FFFFFF"/>
              </a:solidFill>
            </a:endParaRPr>
          </a:p>
          <a:p>
            <a:endParaRPr lang="en-US" dirty="0" smtClean="0">
              <a:solidFill>
                <a:srgbClr val="FFFFFF"/>
              </a:solidFill>
            </a:endParaRPr>
          </a:p>
          <a:p>
            <a:endParaRPr lang="en-US" dirty="0" smtClean="0">
              <a:solidFill>
                <a:srgbClr val="FFFFFF"/>
              </a:solidFill>
            </a:endParaRPr>
          </a:p>
          <a:p>
            <a:endParaRPr lang="en-US" dirty="0" smtClean="0">
              <a:solidFill>
                <a:srgbClr val="FFFFFF"/>
              </a:solidFill>
            </a:endParaRPr>
          </a:p>
          <a:p>
            <a:endParaRPr lang="en-US" dirty="0">
              <a:solidFill>
                <a:srgbClr val="FFFFFF"/>
              </a:solidFill>
            </a:endParaRPr>
          </a:p>
          <a:p>
            <a:r>
              <a:rPr lang="en-US" dirty="0"/>
              <a:t> </a:t>
            </a:r>
          </a:p>
        </p:txBody>
      </p:sp>
    </p:spTree>
    <p:extLst>
      <p:ext uri="{BB962C8B-B14F-4D97-AF65-F5344CB8AC3E}">
        <p14:creationId xmlns:p14="http://schemas.microsoft.com/office/powerpoint/2010/main" val="225264434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20593" cy="1143000"/>
          </a:xfrm>
        </p:spPr>
        <p:txBody>
          <a:bodyPr/>
          <a:lstStyle/>
          <a:p>
            <a:r>
              <a:rPr lang="en-US" sz="4400" dirty="0" smtClean="0">
                <a:solidFill>
                  <a:srgbClr val="FF0000"/>
                </a:solidFill>
              </a:rPr>
              <a:t>Pop Quiz: Questions About the Clip</a:t>
            </a:r>
            <a:endParaRPr lang="en-US" sz="4400" dirty="0">
              <a:solidFill>
                <a:srgbClr val="FF0000"/>
              </a:solidFill>
            </a:endParaRPr>
          </a:p>
        </p:txBody>
      </p:sp>
      <p:sp>
        <p:nvSpPr>
          <p:cNvPr id="3" name="Content Placeholder 2"/>
          <p:cNvSpPr>
            <a:spLocks noGrp="1"/>
          </p:cNvSpPr>
          <p:nvPr>
            <p:ph idx="1"/>
          </p:nvPr>
        </p:nvSpPr>
        <p:spPr>
          <a:xfrm>
            <a:off x="282198" y="1143001"/>
            <a:ext cx="8638395" cy="5238722"/>
          </a:xfrm>
        </p:spPr>
        <p:txBody>
          <a:bodyPr/>
          <a:lstStyle/>
          <a:p>
            <a:r>
              <a:rPr lang="en-US" dirty="0" smtClean="0">
                <a:solidFill>
                  <a:schemeClr val="bg1"/>
                </a:solidFill>
              </a:rPr>
              <a:t>What was the name of the entire island named by Christopher Columbus? </a:t>
            </a:r>
          </a:p>
          <a:p>
            <a:r>
              <a:rPr lang="en-US" dirty="0" smtClean="0">
                <a:solidFill>
                  <a:schemeClr val="bg1"/>
                </a:solidFill>
              </a:rPr>
              <a:t>What crops emerged to make the colony one of the most important of the Antilles?</a:t>
            </a:r>
          </a:p>
          <a:p>
            <a:r>
              <a:rPr lang="en-US" dirty="0" smtClean="0">
                <a:solidFill>
                  <a:schemeClr val="bg1"/>
                </a:solidFill>
              </a:rPr>
              <a:t>What was the French half of the island named before being named Haiti?</a:t>
            </a:r>
          </a:p>
          <a:p>
            <a:r>
              <a:rPr lang="en-US" dirty="0" smtClean="0">
                <a:solidFill>
                  <a:schemeClr val="bg1"/>
                </a:solidFill>
              </a:rPr>
              <a:t>What does the word Haiti mean? </a:t>
            </a:r>
          </a:p>
          <a:p>
            <a:r>
              <a:rPr lang="en-US" dirty="0" smtClean="0">
                <a:solidFill>
                  <a:schemeClr val="bg1"/>
                </a:solidFill>
              </a:rPr>
              <a:t>Why were enslaved Haitians able to keep their African languages and cultures? </a:t>
            </a:r>
            <a:endParaRPr lang="en-US" dirty="0">
              <a:solidFill>
                <a:schemeClr val="bg1"/>
              </a:solidFill>
            </a:endParaRPr>
          </a:p>
        </p:txBody>
      </p:sp>
    </p:spTree>
    <p:extLst>
      <p:ext uri="{BB962C8B-B14F-4D97-AF65-F5344CB8AC3E}">
        <p14:creationId xmlns:p14="http://schemas.microsoft.com/office/powerpoint/2010/main" val="8161479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365" y="1633"/>
            <a:ext cx="7691719" cy="1143000"/>
          </a:xfrm>
        </p:spPr>
        <p:txBody>
          <a:bodyPr/>
          <a:lstStyle/>
          <a:p>
            <a:r>
              <a:rPr lang="en-US" dirty="0" smtClean="0">
                <a:solidFill>
                  <a:srgbClr val="FF0000"/>
                </a:solidFill>
              </a:rPr>
              <a:t>Continued . . .</a:t>
            </a:r>
            <a:endParaRPr lang="en-US" dirty="0">
              <a:solidFill>
                <a:srgbClr val="FF0000"/>
              </a:solidFill>
            </a:endParaRPr>
          </a:p>
        </p:txBody>
      </p:sp>
      <p:sp>
        <p:nvSpPr>
          <p:cNvPr id="3" name="Content Placeholder 2"/>
          <p:cNvSpPr>
            <a:spLocks noGrp="1"/>
          </p:cNvSpPr>
          <p:nvPr>
            <p:ph idx="1"/>
          </p:nvPr>
        </p:nvSpPr>
        <p:spPr>
          <a:xfrm>
            <a:off x="125422" y="1144632"/>
            <a:ext cx="8904916" cy="5713367"/>
          </a:xfrm>
        </p:spPr>
        <p:txBody>
          <a:bodyPr>
            <a:normAutofit/>
          </a:bodyPr>
          <a:lstStyle/>
          <a:p>
            <a:r>
              <a:rPr lang="en-US" sz="2800" dirty="0" smtClean="0">
                <a:solidFill>
                  <a:srgbClr val="FFFFFF"/>
                </a:solidFill>
              </a:rPr>
              <a:t>Can you describe how its social hierarchy</a:t>
            </a:r>
            <a:r>
              <a:rPr lang="en-US" sz="2800" dirty="0">
                <a:solidFill>
                  <a:srgbClr val="FFFFFF"/>
                </a:solidFill>
              </a:rPr>
              <a:t> </a:t>
            </a:r>
            <a:r>
              <a:rPr lang="en-US" sz="2800" dirty="0" smtClean="0">
                <a:solidFill>
                  <a:srgbClr val="FFFFFF"/>
                </a:solidFill>
              </a:rPr>
              <a:t>made Haiti such a volatile place before the Revolution? </a:t>
            </a:r>
          </a:p>
          <a:p>
            <a:r>
              <a:rPr lang="en-US" sz="2800" dirty="0" smtClean="0">
                <a:solidFill>
                  <a:srgbClr val="FFFFFF"/>
                </a:solidFill>
              </a:rPr>
              <a:t>What event served as a catalyst for the Haitian Revolution, what year did it occur, who led it? </a:t>
            </a:r>
          </a:p>
          <a:p>
            <a:r>
              <a:rPr lang="en-US" sz="2800" dirty="0">
                <a:solidFill>
                  <a:srgbClr val="FFFFFF"/>
                </a:solidFill>
              </a:rPr>
              <a:t>Why was this event so effective in sparking the Revolution? </a:t>
            </a:r>
          </a:p>
          <a:p>
            <a:r>
              <a:rPr lang="en-US" sz="2800" dirty="0" smtClean="0">
                <a:solidFill>
                  <a:srgbClr val="FFFFFF"/>
                </a:solidFill>
              </a:rPr>
              <a:t>What </a:t>
            </a:r>
            <a:r>
              <a:rPr lang="en-US" sz="2800" dirty="0">
                <a:solidFill>
                  <a:srgbClr val="FFFFFF"/>
                </a:solidFill>
              </a:rPr>
              <a:t>is a maroon? </a:t>
            </a:r>
            <a:endParaRPr lang="en-US" sz="2800" dirty="0" smtClean="0">
              <a:solidFill>
                <a:srgbClr val="FFFFFF"/>
              </a:solidFill>
            </a:endParaRPr>
          </a:p>
          <a:p>
            <a:r>
              <a:rPr lang="en-US" sz="2800" dirty="0" smtClean="0">
                <a:solidFill>
                  <a:srgbClr val="FFFFFF"/>
                </a:solidFill>
              </a:rPr>
              <a:t>Who were four important lack leaders of the Haitian Revolution?</a:t>
            </a:r>
            <a:endParaRPr lang="en-US" sz="2800" dirty="0">
              <a:solidFill>
                <a:srgbClr val="FFFFFF"/>
              </a:solidFill>
            </a:endParaRPr>
          </a:p>
        </p:txBody>
      </p:sp>
    </p:spTree>
    <p:extLst>
      <p:ext uri="{BB962C8B-B14F-4D97-AF65-F5344CB8AC3E}">
        <p14:creationId xmlns:p14="http://schemas.microsoft.com/office/powerpoint/2010/main" val="35530152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90" y="0"/>
            <a:ext cx="7691719" cy="1143000"/>
          </a:xfrm>
        </p:spPr>
        <p:txBody>
          <a:bodyPr/>
          <a:lstStyle/>
          <a:p>
            <a:pPr algn="l"/>
            <a:r>
              <a:rPr lang="en-US" dirty="0" smtClean="0">
                <a:solidFill>
                  <a:srgbClr val="FF0000"/>
                </a:solidFill>
              </a:rPr>
              <a:t>Vocabulary</a:t>
            </a:r>
            <a:endParaRPr lang="en-US" dirty="0">
              <a:solidFill>
                <a:srgbClr val="FF0000"/>
              </a:solidFill>
            </a:endParaRPr>
          </a:p>
        </p:txBody>
      </p:sp>
      <p:sp>
        <p:nvSpPr>
          <p:cNvPr id="3" name="Content Placeholder 2"/>
          <p:cNvSpPr>
            <a:spLocks noGrp="1"/>
          </p:cNvSpPr>
          <p:nvPr>
            <p:ph idx="1"/>
          </p:nvPr>
        </p:nvSpPr>
        <p:spPr>
          <a:xfrm>
            <a:off x="130390" y="1143000"/>
            <a:ext cx="8893157" cy="5644767"/>
          </a:xfrm>
        </p:spPr>
        <p:txBody>
          <a:bodyPr>
            <a:normAutofit fontScale="92500" lnSpcReduction="20000"/>
          </a:bodyPr>
          <a:lstStyle/>
          <a:p>
            <a:pPr marL="0" indent="0">
              <a:buNone/>
            </a:pPr>
            <a:r>
              <a:rPr lang="en-US" dirty="0" smtClean="0">
                <a:solidFill>
                  <a:schemeClr val="bg1"/>
                </a:solidFill>
              </a:rPr>
              <a:t>Maroon</a:t>
            </a:r>
          </a:p>
          <a:p>
            <a:pPr lvl="0"/>
            <a:r>
              <a:rPr lang="en-US" dirty="0" smtClean="0">
                <a:solidFill>
                  <a:schemeClr val="bg1"/>
                </a:solidFill>
              </a:rPr>
              <a:t>A </a:t>
            </a:r>
            <a:r>
              <a:rPr lang="en-US" dirty="0">
                <a:solidFill>
                  <a:schemeClr val="bg1"/>
                </a:solidFill>
              </a:rPr>
              <a:t>member of any of various communities in parts of the Caribbean who were originally descended from escaped slaves. In the 18th century Jamaican Maroons fought two wars against the British settlers, both of which ended with treaties affirming the independence of the Maroons</a:t>
            </a:r>
            <a:r>
              <a:rPr lang="en-US" dirty="0" smtClean="0">
                <a:solidFill>
                  <a:schemeClr val="bg1"/>
                </a:solidFill>
              </a:rPr>
              <a:t>.</a:t>
            </a:r>
          </a:p>
          <a:p>
            <a:pPr marL="0" indent="0">
              <a:buNone/>
            </a:pPr>
            <a:r>
              <a:rPr lang="en-US" b="1" dirty="0" smtClean="0">
                <a:solidFill>
                  <a:schemeClr val="bg1"/>
                </a:solidFill>
              </a:rPr>
              <a:t>The French National Convention</a:t>
            </a:r>
            <a:endParaRPr lang="en-US" dirty="0" smtClean="0">
              <a:solidFill>
                <a:schemeClr val="bg1"/>
              </a:solidFill>
            </a:endParaRPr>
          </a:p>
          <a:p>
            <a:r>
              <a:rPr lang="en-US" dirty="0" smtClean="0">
                <a:solidFill>
                  <a:schemeClr val="bg1"/>
                </a:solidFill>
              </a:rPr>
              <a:t> The assembly</a:t>
            </a:r>
            <a:r>
              <a:rPr lang="en-US" dirty="0">
                <a:solidFill>
                  <a:schemeClr val="bg1"/>
                </a:solidFill>
              </a:rPr>
              <a:t> that governed France from September 20, 1792, until October 26, 1795, during the most critical period of the French Revolution. The National Convention was elected to provide a new constitution for the country after the overthrow of the monarchy (August 10, 1792). The Convention numbered 749 deputies, including businessmen, tradesmen, and many professional men. Among its early acts were the formal abolition of the monarchy (September 21) and the establishment of the republic </a:t>
            </a:r>
            <a:r>
              <a:rPr lang="en-US" dirty="0" smtClean="0">
                <a:solidFill>
                  <a:schemeClr val="bg1"/>
                </a:solidFill>
              </a:rPr>
              <a:t>(</a:t>
            </a:r>
            <a:r>
              <a:rPr lang="en-US" dirty="0" err="1" smtClean="0">
                <a:solidFill>
                  <a:schemeClr val="bg1"/>
                </a:solidFill>
              </a:rPr>
              <a:t>Britannica.com</a:t>
            </a:r>
            <a:r>
              <a:rPr lang="en-US" dirty="0" smtClean="0">
                <a:solidFill>
                  <a:schemeClr val="bg1"/>
                </a:solidFill>
              </a:rPr>
              <a:t>).</a:t>
            </a:r>
          </a:p>
          <a:p>
            <a:pPr marL="0" indent="0">
              <a:buNone/>
            </a:pPr>
            <a:r>
              <a:rPr lang="en-US" dirty="0">
                <a:solidFill>
                  <a:schemeClr val="bg1"/>
                </a:solidFill>
              </a:rPr>
              <a:t> </a:t>
            </a:r>
          </a:p>
          <a:p>
            <a:pPr lvl="0"/>
            <a:endParaRPr lang="en-US" dirty="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6402326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1" y="0"/>
            <a:ext cx="8334374" cy="1143000"/>
          </a:xfrm>
        </p:spPr>
        <p:txBody>
          <a:bodyPr/>
          <a:lstStyle/>
          <a:p>
            <a:pPr algn="l"/>
            <a:r>
              <a:rPr lang="en-US" dirty="0" smtClean="0">
                <a:solidFill>
                  <a:srgbClr val="FF0000"/>
                </a:solidFill>
              </a:rPr>
              <a:t>Leaders of The Revolution</a:t>
            </a:r>
            <a:endParaRPr lang="en-US" dirty="0">
              <a:solidFill>
                <a:srgbClr val="FF0000"/>
              </a:solidFill>
            </a:endParaRPr>
          </a:p>
        </p:txBody>
      </p:sp>
      <p:sp>
        <p:nvSpPr>
          <p:cNvPr id="3" name="Content Placeholder 2"/>
          <p:cNvSpPr>
            <a:spLocks noGrp="1"/>
          </p:cNvSpPr>
          <p:nvPr>
            <p:ph idx="1"/>
          </p:nvPr>
        </p:nvSpPr>
        <p:spPr>
          <a:xfrm>
            <a:off x="1" y="925115"/>
            <a:ext cx="9032874" cy="5932886"/>
          </a:xfrm>
        </p:spPr>
        <p:txBody>
          <a:bodyPr>
            <a:normAutofit fontScale="92500" lnSpcReduction="10000"/>
          </a:bodyPr>
          <a:lstStyle/>
          <a:p>
            <a:r>
              <a:rPr lang="en-US" dirty="0" smtClean="0">
                <a:solidFill>
                  <a:srgbClr val="FFFFFF"/>
                </a:solidFill>
              </a:rPr>
              <a:t>The Rebellion was led first by the </a:t>
            </a:r>
            <a:r>
              <a:rPr lang="en-US" i="1" dirty="0" err="1" smtClean="0">
                <a:solidFill>
                  <a:srgbClr val="FFFFFF"/>
                </a:solidFill>
              </a:rPr>
              <a:t>hougan</a:t>
            </a:r>
            <a:r>
              <a:rPr lang="en-US" i="1" dirty="0" smtClean="0">
                <a:solidFill>
                  <a:srgbClr val="FFFFFF"/>
                </a:solidFill>
              </a:rPr>
              <a:t> </a:t>
            </a:r>
            <a:r>
              <a:rPr lang="en-US" dirty="0" smtClean="0">
                <a:solidFill>
                  <a:srgbClr val="FFFFFF"/>
                </a:solidFill>
              </a:rPr>
              <a:t>[</a:t>
            </a:r>
            <a:r>
              <a:rPr lang="en-US" dirty="0" err="1" smtClean="0">
                <a:solidFill>
                  <a:srgbClr val="FFFFFF"/>
                </a:solidFill>
              </a:rPr>
              <a:t>voudún</a:t>
            </a:r>
            <a:r>
              <a:rPr lang="en-US" dirty="0" smtClean="0">
                <a:solidFill>
                  <a:srgbClr val="FFFFFF"/>
                </a:solidFill>
              </a:rPr>
              <a:t>] priest</a:t>
            </a:r>
            <a:r>
              <a:rPr lang="en-US" dirty="0">
                <a:solidFill>
                  <a:srgbClr val="FFFFFF"/>
                </a:solidFill>
              </a:rPr>
              <a:t>, </a:t>
            </a:r>
            <a:r>
              <a:rPr lang="en-US" dirty="0" err="1" smtClean="0">
                <a:solidFill>
                  <a:srgbClr val="FFFFFF"/>
                </a:solidFill>
              </a:rPr>
              <a:t>Boukman</a:t>
            </a:r>
            <a:r>
              <a:rPr lang="en-US" dirty="0" smtClean="0">
                <a:solidFill>
                  <a:srgbClr val="FFFFFF"/>
                </a:solidFill>
              </a:rPr>
              <a:t> </a:t>
            </a:r>
            <a:r>
              <a:rPr lang="en-US" dirty="0" err="1" smtClean="0">
                <a:solidFill>
                  <a:srgbClr val="FFFFFF"/>
                </a:solidFill>
              </a:rPr>
              <a:t>Dutty</a:t>
            </a:r>
            <a:r>
              <a:rPr lang="en-US" dirty="0" smtClean="0">
                <a:solidFill>
                  <a:srgbClr val="FFFFFF"/>
                </a:solidFill>
              </a:rPr>
              <a:t> (or </a:t>
            </a:r>
            <a:r>
              <a:rPr lang="en-US" dirty="0" err="1" smtClean="0">
                <a:solidFill>
                  <a:srgbClr val="FFFFFF"/>
                </a:solidFill>
              </a:rPr>
              <a:t>Boukman</a:t>
            </a:r>
            <a:r>
              <a:rPr lang="en-US" dirty="0" smtClean="0">
                <a:solidFill>
                  <a:srgbClr val="FFFFFF"/>
                </a:solidFill>
              </a:rPr>
              <a:t> </a:t>
            </a:r>
            <a:r>
              <a:rPr lang="en-US" dirty="0" err="1" smtClean="0">
                <a:solidFill>
                  <a:srgbClr val="FFFFFF"/>
                </a:solidFill>
              </a:rPr>
              <a:t>Dutty</a:t>
            </a:r>
            <a:r>
              <a:rPr lang="en-US" dirty="0" smtClean="0">
                <a:solidFill>
                  <a:srgbClr val="FFFFFF"/>
                </a:solidFill>
              </a:rPr>
              <a:t>), a Jamaican (in 1791). </a:t>
            </a:r>
          </a:p>
          <a:p>
            <a:r>
              <a:rPr lang="en-US" dirty="0" smtClean="0">
                <a:solidFill>
                  <a:srgbClr val="FFFFFF"/>
                </a:solidFill>
              </a:rPr>
              <a:t>Toussaint </a:t>
            </a:r>
            <a:r>
              <a:rPr lang="en-US" dirty="0" err="1" smtClean="0">
                <a:solidFill>
                  <a:srgbClr val="FFFFFF"/>
                </a:solidFill>
              </a:rPr>
              <a:t>L’Ouverture</a:t>
            </a:r>
            <a:r>
              <a:rPr lang="en-US" dirty="0" smtClean="0">
                <a:solidFill>
                  <a:srgbClr val="FFFFFF"/>
                </a:solidFill>
              </a:rPr>
              <a:t> (beginning in 1791), the brilliant, well-educated general who led </a:t>
            </a:r>
            <a:r>
              <a:rPr lang="en-US" dirty="0">
                <a:solidFill>
                  <a:srgbClr val="FFFFFF"/>
                </a:solidFill>
              </a:rPr>
              <a:t>the </a:t>
            </a:r>
            <a:r>
              <a:rPr lang="en-US" dirty="0" smtClean="0">
                <a:solidFill>
                  <a:srgbClr val="FFFFFF"/>
                </a:solidFill>
              </a:rPr>
              <a:t>Revolution first fighting the Spanish and then the French. Writer </a:t>
            </a:r>
            <a:r>
              <a:rPr lang="en-US" dirty="0" err="1">
                <a:solidFill>
                  <a:srgbClr val="FFFFFF"/>
                </a:solidFill>
              </a:rPr>
              <a:t>Rainsford</a:t>
            </a:r>
            <a:r>
              <a:rPr lang="en-US" dirty="0">
                <a:solidFill>
                  <a:srgbClr val="FFFFFF"/>
                </a:solidFill>
              </a:rPr>
              <a:t> admired </a:t>
            </a:r>
            <a:r>
              <a:rPr lang="en-US" dirty="0" err="1" smtClean="0">
                <a:solidFill>
                  <a:srgbClr val="FFFFFF"/>
                </a:solidFill>
              </a:rPr>
              <a:t>L’Ouverture’s</a:t>
            </a:r>
            <a:r>
              <a:rPr lang="en-US" dirty="0" smtClean="0">
                <a:solidFill>
                  <a:srgbClr val="FFFFFF"/>
                </a:solidFill>
              </a:rPr>
              <a:t> </a:t>
            </a:r>
            <a:r>
              <a:rPr lang="en-US" dirty="0">
                <a:solidFill>
                  <a:srgbClr val="FFFFFF"/>
                </a:solidFill>
              </a:rPr>
              <a:t>stature and intellect. The French painted him as an ungrateful savage and villain. Two years before the end of the Revolution, </a:t>
            </a:r>
            <a:r>
              <a:rPr lang="en-US" dirty="0" err="1">
                <a:solidFill>
                  <a:srgbClr val="FFFFFF"/>
                </a:solidFill>
              </a:rPr>
              <a:t>L’Ouverture</a:t>
            </a:r>
            <a:r>
              <a:rPr lang="en-US" dirty="0">
                <a:solidFill>
                  <a:srgbClr val="FFFFFF"/>
                </a:solidFill>
              </a:rPr>
              <a:t> was </a:t>
            </a:r>
            <a:r>
              <a:rPr lang="en-US" dirty="0" smtClean="0">
                <a:solidFill>
                  <a:srgbClr val="FFFFFF"/>
                </a:solidFill>
              </a:rPr>
              <a:t>captured by deception (a promise by France not to reinstitute slavery) </a:t>
            </a:r>
            <a:r>
              <a:rPr lang="en-US" dirty="0">
                <a:solidFill>
                  <a:srgbClr val="FFFFFF"/>
                </a:solidFill>
              </a:rPr>
              <a:t>and </a:t>
            </a:r>
            <a:r>
              <a:rPr lang="en-US" dirty="0" smtClean="0">
                <a:solidFill>
                  <a:srgbClr val="FFFFFF"/>
                </a:solidFill>
              </a:rPr>
              <a:t>exiled.</a:t>
            </a:r>
            <a:endParaRPr lang="en-US" dirty="0">
              <a:solidFill>
                <a:srgbClr val="FFFFFF"/>
              </a:solidFill>
            </a:endParaRPr>
          </a:p>
          <a:p>
            <a:r>
              <a:rPr lang="en-US" dirty="0" smtClean="0">
                <a:solidFill>
                  <a:srgbClr val="FFFFFF"/>
                </a:solidFill>
              </a:rPr>
              <a:t> He was followed by Jacque Dessalines, an ex-field slave for a black master who distinguished himself as a lieutenant to </a:t>
            </a:r>
            <a:r>
              <a:rPr lang="en-US" dirty="0" err="1" smtClean="0">
                <a:solidFill>
                  <a:srgbClr val="FFFFFF"/>
                </a:solidFill>
              </a:rPr>
              <a:t>L’Ouverture</a:t>
            </a:r>
            <a:r>
              <a:rPr lang="en-US" dirty="0" smtClean="0">
                <a:solidFill>
                  <a:srgbClr val="FFFFFF"/>
                </a:solidFill>
              </a:rPr>
              <a:t>. He become Jacques the First after </a:t>
            </a:r>
            <a:r>
              <a:rPr lang="en-US" dirty="0" err="1" smtClean="0">
                <a:solidFill>
                  <a:srgbClr val="FFFFFF"/>
                </a:solidFill>
              </a:rPr>
              <a:t>L’Ouverture’s</a:t>
            </a:r>
            <a:r>
              <a:rPr lang="en-US" dirty="0">
                <a:solidFill>
                  <a:srgbClr val="FFFFFF"/>
                </a:solidFill>
              </a:rPr>
              <a:t> </a:t>
            </a:r>
            <a:r>
              <a:rPr lang="en-US" dirty="0" smtClean="0">
                <a:solidFill>
                  <a:srgbClr val="FFFFFF"/>
                </a:solidFill>
              </a:rPr>
              <a:t>demise.  </a:t>
            </a:r>
          </a:p>
          <a:p>
            <a:r>
              <a:rPr lang="en-US" dirty="0" smtClean="0">
                <a:solidFill>
                  <a:srgbClr val="FFFFFF"/>
                </a:solidFill>
              </a:rPr>
              <a:t>Dessalines was </a:t>
            </a:r>
            <a:r>
              <a:rPr lang="en-US" dirty="0">
                <a:solidFill>
                  <a:srgbClr val="FFFFFF"/>
                </a:solidFill>
              </a:rPr>
              <a:t>killed trying to put down a revolt under the mulatto leader </a:t>
            </a:r>
            <a:r>
              <a:rPr lang="en-US" u="sng" dirty="0">
                <a:solidFill>
                  <a:srgbClr val="FF0000"/>
                </a:solidFill>
                <a:hlinkClick r:id="rId2"/>
              </a:rPr>
              <a:t>Alexandre Sabès Pétion</a:t>
            </a:r>
            <a:r>
              <a:rPr lang="en-US" dirty="0">
                <a:solidFill>
                  <a:srgbClr val="FF0000"/>
                </a:solidFill>
              </a:rPr>
              <a:t>, </a:t>
            </a:r>
            <a:r>
              <a:rPr lang="en-US" dirty="0">
                <a:solidFill>
                  <a:srgbClr val="FFFFFF"/>
                </a:solidFill>
              </a:rPr>
              <a:t>after which </a:t>
            </a:r>
            <a:r>
              <a:rPr lang="en-US" dirty="0" err="1">
                <a:solidFill>
                  <a:srgbClr val="FFFFFF"/>
                </a:solidFill>
              </a:rPr>
              <a:t>Pétion</a:t>
            </a:r>
            <a:r>
              <a:rPr lang="en-US" dirty="0">
                <a:solidFill>
                  <a:srgbClr val="FFFFFF"/>
                </a:solidFill>
              </a:rPr>
              <a:t> and the black leader </a:t>
            </a:r>
            <a:r>
              <a:rPr lang="en-US" u="sng" dirty="0">
                <a:solidFill>
                  <a:srgbClr val="FFFFFF"/>
                </a:solidFill>
                <a:hlinkClick r:id="rId3"/>
              </a:rPr>
              <a:t>Henry Christophe</a:t>
            </a:r>
            <a:r>
              <a:rPr lang="en-US" dirty="0">
                <a:solidFill>
                  <a:srgbClr val="FFFFFF"/>
                </a:solidFill>
              </a:rPr>
              <a:t> </a:t>
            </a:r>
            <a:r>
              <a:rPr lang="en-US" dirty="0" smtClean="0">
                <a:solidFill>
                  <a:srgbClr val="FFFFFF"/>
                </a:solidFill>
              </a:rPr>
              <a:t>who name himself king leader and </a:t>
            </a:r>
            <a:r>
              <a:rPr lang="en-US" dirty="0" err="1" smtClean="0">
                <a:solidFill>
                  <a:srgbClr val="FFFFFF"/>
                </a:solidFill>
              </a:rPr>
              <a:t>Pétion</a:t>
            </a:r>
            <a:r>
              <a:rPr lang="en-US" dirty="0" smtClean="0">
                <a:solidFill>
                  <a:srgbClr val="FFFFFF"/>
                </a:solidFill>
              </a:rPr>
              <a:t> came after him.</a:t>
            </a:r>
            <a:endParaRPr lang="en-US" dirty="0">
              <a:solidFill>
                <a:srgbClr val="FFFFFF"/>
              </a:solidFill>
            </a:endParaRPr>
          </a:p>
          <a:p>
            <a:endParaRPr lang="en-US" dirty="0">
              <a:solidFill>
                <a:srgbClr val="FF0000"/>
              </a:solidFill>
            </a:endParaRPr>
          </a:p>
        </p:txBody>
      </p:sp>
    </p:spTree>
    <p:extLst>
      <p:ext uri="{BB962C8B-B14F-4D97-AF65-F5344CB8AC3E}">
        <p14:creationId xmlns:p14="http://schemas.microsoft.com/office/powerpoint/2010/main" val="19828886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FF0000"/>
                </a:solidFill>
              </a:rPr>
              <a:t>Major Points</a:t>
            </a:r>
            <a:endParaRPr lang="en-US" dirty="0">
              <a:solidFill>
                <a:srgbClr val="FF0000"/>
              </a:solidFill>
            </a:endParaRPr>
          </a:p>
        </p:txBody>
      </p:sp>
      <p:sp>
        <p:nvSpPr>
          <p:cNvPr id="3" name="Content Placeholder 2"/>
          <p:cNvSpPr>
            <a:spLocks noGrp="1"/>
          </p:cNvSpPr>
          <p:nvPr>
            <p:ph idx="1"/>
          </p:nvPr>
        </p:nvSpPr>
        <p:spPr>
          <a:xfrm>
            <a:off x="235166" y="1457979"/>
            <a:ext cx="8434586" cy="4986463"/>
          </a:xfrm>
        </p:spPr>
        <p:txBody>
          <a:bodyPr>
            <a:normAutofit/>
          </a:bodyPr>
          <a:lstStyle/>
          <a:p>
            <a:r>
              <a:rPr lang="en-US" sz="4000" dirty="0" smtClean="0">
                <a:solidFill>
                  <a:srgbClr val="FFFFFF"/>
                </a:solidFill>
              </a:rPr>
              <a:t>The relationship between </a:t>
            </a:r>
            <a:r>
              <a:rPr lang="en-US" sz="4000" i="1" dirty="0" smtClean="0">
                <a:solidFill>
                  <a:srgbClr val="FFFFFF"/>
                </a:solidFill>
              </a:rPr>
              <a:t>The Declaration of the Rights of Man</a:t>
            </a:r>
            <a:r>
              <a:rPr lang="en-US" sz="4000" dirty="0" smtClean="0">
                <a:solidFill>
                  <a:srgbClr val="FFFFFF"/>
                </a:solidFill>
              </a:rPr>
              <a:t> (1789), the genesis of the the French Revolution, also help spark liberation ideas in Haiti.</a:t>
            </a:r>
          </a:p>
          <a:p>
            <a:endParaRPr lang="en-US" sz="4000" dirty="0">
              <a:solidFill>
                <a:srgbClr val="FF0000"/>
              </a:solidFill>
            </a:endParaRPr>
          </a:p>
        </p:txBody>
      </p:sp>
    </p:spTree>
    <p:extLst>
      <p:ext uri="{BB962C8B-B14F-4D97-AF65-F5344CB8AC3E}">
        <p14:creationId xmlns:p14="http://schemas.microsoft.com/office/powerpoint/2010/main" val="34842712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810" y="391998"/>
            <a:ext cx="8763815" cy="6466001"/>
          </a:xfrm>
        </p:spPr>
        <p:txBody>
          <a:bodyPr>
            <a:normAutofit/>
          </a:bodyPr>
          <a:lstStyle/>
          <a:p>
            <a:r>
              <a:rPr lang="en-US" sz="4400" dirty="0" smtClean="0">
                <a:solidFill>
                  <a:srgbClr val="FFFFFF"/>
                </a:solidFill>
              </a:rPr>
              <a:t>The reading also makes important connections between the Revolution in Haiti,  its key figures, and the United States, underscoring political and racial relations between the two countries.  </a:t>
            </a:r>
            <a:endParaRPr lang="en-US" sz="4400" dirty="0">
              <a:solidFill>
                <a:srgbClr val="FFFFFF"/>
              </a:solidFill>
            </a:endParaRPr>
          </a:p>
        </p:txBody>
      </p:sp>
    </p:spTree>
    <p:extLst>
      <p:ext uri="{BB962C8B-B14F-4D97-AF65-F5344CB8AC3E}">
        <p14:creationId xmlns:p14="http://schemas.microsoft.com/office/powerpoint/2010/main" val="411858932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9759"/>
            <a:ext cx="9144000" cy="6731000"/>
          </a:xfrm>
        </p:spPr>
        <p:txBody>
          <a:bodyPr>
            <a:normAutofit lnSpcReduction="10000"/>
          </a:bodyPr>
          <a:lstStyle/>
          <a:p>
            <a:r>
              <a:rPr lang="en-US" dirty="0"/>
              <a:t/>
            </a:r>
            <a:br>
              <a:rPr lang="en-US" dirty="0"/>
            </a:br>
            <a:r>
              <a:rPr lang="en-US" sz="4700" dirty="0" smtClean="0">
                <a:solidFill>
                  <a:srgbClr val="FF0000"/>
                </a:solidFill>
              </a:rPr>
              <a:t>The U.S. Connection</a:t>
            </a:r>
          </a:p>
          <a:p>
            <a:r>
              <a:rPr lang="en-US" dirty="0" smtClean="0">
                <a:solidFill>
                  <a:srgbClr val="FFFFFF"/>
                </a:solidFill>
              </a:rPr>
              <a:t>Word of the Haitian rebellion reached many blacks in the U.S. </a:t>
            </a:r>
          </a:p>
          <a:p>
            <a:r>
              <a:rPr lang="en-US" dirty="0" smtClean="0">
                <a:solidFill>
                  <a:srgbClr val="FFFFFF"/>
                </a:solidFill>
              </a:rPr>
              <a:t>In </a:t>
            </a:r>
            <a:r>
              <a:rPr lang="en-US" dirty="0">
                <a:solidFill>
                  <a:srgbClr val="FFFFFF"/>
                </a:solidFill>
              </a:rPr>
              <a:t>cities like Philadelphia, free blacks sought equal participation in American society by building churches and schools, forming beneficial </a:t>
            </a:r>
            <a:r>
              <a:rPr lang="en-US" dirty="0" smtClean="0">
                <a:solidFill>
                  <a:srgbClr val="FFFFFF"/>
                </a:solidFill>
              </a:rPr>
              <a:t>(or mutual) societies</a:t>
            </a:r>
            <a:r>
              <a:rPr lang="en-US" dirty="0">
                <a:solidFill>
                  <a:srgbClr val="FFFFFF"/>
                </a:solidFill>
              </a:rPr>
              <a:t>, and petitioning their state </a:t>
            </a:r>
            <a:r>
              <a:rPr lang="en-US" dirty="0" smtClean="0">
                <a:solidFill>
                  <a:srgbClr val="FFFFFF"/>
                </a:solidFill>
              </a:rPr>
              <a:t>legislatures. </a:t>
            </a:r>
          </a:p>
          <a:p>
            <a:r>
              <a:rPr lang="en-US" dirty="0" smtClean="0">
                <a:solidFill>
                  <a:srgbClr val="FFFFFF"/>
                </a:solidFill>
              </a:rPr>
              <a:t>During and in </a:t>
            </a:r>
            <a:r>
              <a:rPr lang="en-US" dirty="0">
                <a:solidFill>
                  <a:srgbClr val="FFFFFF"/>
                </a:solidFill>
              </a:rPr>
              <a:t>the aftermath of the Haitian Revolution (1791-1804), several slave </a:t>
            </a:r>
            <a:r>
              <a:rPr lang="en-US" dirty="0" smtClean="0">
                <a:solidFill>
                  <a:srgbClr val="FFFFFF"/>
                </a:solidFill>
              </a:rPr>
              <a:t>uprisings occurred, </a:t>
            </a:r>
            <a:r>
              <a:rPr lang="en-US" dirty="0">
                <a:solidFill>
                  <a:srgbClr val="FFFFFF"/>
                </a:solidFill>
              </a:rPr>
              <a:t>including Gabriel's Rebellion (1800), Denmark Vesey's Plot (1822), and Nat Turner's Revolt (1831), were poignant reminders of the human desire for freedom -- regardless of the bloody consequences</a:t>
            </a:r>
            <a:r>
              <a:rPr lang="en-US" dirty="0" smtClean="0">
                <a:solidFill>
                  <a:srgbClr val="FFFFFF"/>
                </a:solidFill>
              </a:rPr>
              <a:t>.</a:t>
            </a:r>
          </a:p>
          <a:p>
            <a:pPr lvl="1"/>
            <a:r>
              <a:rPr lang="en-US" dirty="0" smtClean="0">
                <a:solidFill>
                  <a:srgbClr val="FFFFFF"/>
                </a:solidFill>
              </a:rPr>
              <a:t>But they also point to the iron clad control, both physical and psychological that whites had over blacks. In addition, many rebellions were avoided or suppressed early because of slave betrayal.  </a:t>
            </a:r>
            <a:r>
              <a:rPr lang="en-US" dirty="0">
                <a:solidFill>
                  <a:srgbClr val="FFFFFF"/>
                </a:solidFill>
              </a:rPr>
              <a:t> </a:t>
            </a:r>
            <a:endParaRPr lang="en-US" dirty="0" smtClean="0">
              <a:solidFill>
                <a:srgbClr val="FFFFFF"/>
              </a:solidFill>
            </a:endParaRPr>
          </a:p>
        </p:txBody>
      </p:sp>
    </p:spTree>
    <p:extLst>
      <p:ext uri="{BB962C8B-B14F-4D97-AF65-F5344CB8AC3E}">
        <p14:creationId xmlns:p14="http://schemas.microsoft.com/office/powerpoint/2010/main" val="209996953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Venture">
  <a:themeElements>
    <a:clrScheme name="Custom 9">
      <a:dk1>
        <a:sysClr val="windowText" lastClr="000000"/>
      </a:dk1>
      <a:lt1>
        <a:sysClr val="window" lastClr="FFFFFF"/>
      </a:lt1>
      <a:dk2>
        <a:srgbClr val="811B0F"/>
      </a:dk2>
      <a:lt2>
        <a:srgbClr val="E8E9D1"/>
      </a:lt2>
      <a:accent1>
        <a:srgbClr val="9EB060"/>
      </a:accent1>
      <a:accent2>
        <a:srgbClr val="D09A08"/>
      </a:accent2>
      <a:accent3>
        <a:srgbClr val="F2EC86"/>
      </a:accent3>
      <a:accent4>
        <a:srgbClr val="824F1C"/>
      </a:accent4>
      <a:accent5>
        <a:srgbClr val="511818"/>
      </a:accent5>
      <a:accent6>
        <a:srgbClr val="553876"/>
      </a:accent6>
      <a:hlink>
        <a:srgbClr val="929547"/>
      </a:hlink>
      <a:folHlink>
        <a:srgbClr val="56633C"/>
      </a:folHlink>
    </a:clrScheme>
    <a:fontScheme name="Venture">
      <a:majorFont>
        <a:latin typeface="Calisto MT"/>
        <a:ea typeface=""/>
        <a:cs typeface=""/>
        <a:font script="Jpan" typeface="ＭＳ Ｐ明朝"/>
        <a:font script="Hans" typeface="宋体"/>
        <a:font script="Hant" typeface="新細明體"/>
      </a:majorFont>
      <a:minorFont>
        <a:latin typeface="Calisto MT"/>
        <a:ea typeface=""/>
        <a:cs typeface=""/>
        <a:font script="Jpan" typeface="ＭＳ Ｐ明朝"/>
        <a:font script="Hans" typeface="宋体"/>
        <a:font script="Hant" typeface="新細明體"/>
      </a:minorFont>
    </a:fontScheme>
    <a:fmtScheme name="Venture">
      <a:fillStyleLst>
        <a:solidFill>
          <a:schemeClr val="phClr"/>
        </a:solidFill>
        <a:blipFill rotWithShape="1">
          <a:blip xmlns:r="http://schemas.openxmlformats.org/officeDocument/2006/relationships" r:embed="rId1">
            <a:duotone>
              <a:schemeClr val="phClr">
                <a:shade val="30000"/>
                <a:alpha val="50000"/>
                <a:satMod val="150000"/>
              </a:schemeClr>
              <a:schemeClr val="phClr">
                <a:tint val="50000"/>
                <a:alpha val="10000"/>
                <a:satMod val="150000"/>
              </a:schemeClr>
            </a:duotone>
          </a:blip>
          <a:stretch/>
        </a:blipFill>
        <a:blipFill rotWithShape="1">
          <a:blip xmlns:r="http://schemas.openxmlformats.org/officeDocument/2006/relationships" r:embed="rId2">
            <a:duotone>
              <a:schemeClr val="phClr">
                <a:shade val="30000"/>
                <a:alpha val="50000"/>
                <a:satMod val="150000"/>
              </a:schemeClr>
              <a:schemeClr val="phClr">
                <a:tint val="50000"/>
                <a:alpha val="10000"/>
                <a:satMod val="150000"/>
              </a:schemeClr>
            </a:duotone>
          </a:blip>
          <a:stretch/>
        </a:blip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innerShdw blurRad="76200" dist="25400" dir="13500000">
              <a:srgbClr val="4B4B4B">
                <a:alpha val="75000"/>
              </a:srgbClr>
            </a:innerShdw>
          </a:effectLst>
        </a:effectStyle>
      </a:effectStyleLst>
      <a:bgFillStyleLst>
        <a:solidFill>
          <a:schemeClr val="phClr"/>
        </a:solidFill>
        <a:blipFill rotWithShape="1">
          <a:blip xmlns:r="http://schemas.openxmlformats.org/officeDocument/2006/relationships" r:embed="rId3">
            <a:duotone>
              <a:schemeClr val="phClr">
                <a:shade val="10000"/>
                <a:alpha val="30000"/>
                <a:satMod val="60000"/>
              </a:schemeClr>
              <a:schemeClr val="phClr">
                <a:tint val="20000"/>
                <a:alpha val="5000"/>
                <a:satMod val="300000"/>
              </a:schemeClr>
            </a:duotone>
          </a:blip>
          <a:stretch/>
        </a:blipFill>
        <a:blipFill rotWithShape="1">
          <a:blip xmlns:r="http://schemas.openxmlformats.org/officeDocument/2006/relationships" r:embed="rId4">
            <a:duotone>
              <a:schemeClr val="phClr">
                <a:shade val="30000"/>
                <a:alpha val="50000"/>
                <a:satMod val="150000"/>
              </a:schemeClr>
              <a:schemeClr val="phClr">
                <a:tint val="50000"/>
                <a:alpha val="10000"/>
                <a:satMod val="1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Venture.thmx</Template>
  <TotalTime>605</TotalTime>
  <Words>1023</Words>
  <Application>Microsoft Macintosh PowerPoint</Application>
  <PresentationFormat>On-screen Show (4:3)</PresentationFormat>
  <Paragraphs>92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Venture</vt:lpstr>
      <vt:lpstr>The Haitian Flag</vt:lpstr>
      <vt:lpstr>See  Video Before Class</vt:lpstr>
      <vt:lpstr>Pop Quiz: Questions About the Clip</vt:lpstr>
      <vt:lpstr>Continued . . .</vt:lpstr>
      <vt:lpstr>Vocabulary</vt:lpstr>
      <vt:lpstr>Leaders of The Revolution</vt:lpstr>
      <vt:lpstr>Major Points</vt:lpstr>
      <vt:lpstr>PowerPoint Presentation</vt:lpstr>
      <vt:lpstr>PowerPoint Presentation</vt:lpstr>
      <vt:lpstr>Rebellions in The U.S. </vt:lpstr>
      <vt:lpstr>Additional points from the reading</vt:lpstr>
      <vt:lpstr>Revenge Taken by The Black Army</vt:lpstr>
      <vt:lpstr>Tobias Lear To Madison</vt:lpstr>
      <vt:lpstr>Douglas Eggerton On The Haitian Revolution and Toussaint L’Overture</vt:lpstr>
      <vt:lpstr>Julius Scott on John Brown Russworm and the Haitian Revolution </vt:lpstr>
      <vt:lpstr>Other important influences that fueled the push for freedom (taken from various sources)</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on Haitian And U.S. Rebellions</dc:title>
  <dc:creator>Carl  Paris</dc:creator>
  <cp:lastModifiedBy>Carl  Paris</cp:lastModifiedBy>
  <cp:revision>51</cp:revision>
  <dcterms:created xsi:type="dcterms:W3CDTF">2019-03-22T16:40:57Z</dcterms:created>
  <dcterms:modified xsi:type="dcterms:W3CDTF">2021-03-15T18:39:31Z</dcterms:modified>
</cp:coreProperties>
</file>